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310" r:id="rId6"/>
    <p:sldId id="585" r:id="rId7"/>
    <p:sldId id="348" r:id="rId8"/>
    <p:sldId id="347" r:id="rId9"/>
    <p:sldId id="350" r:id="rId10"/>
    <p:sldId id="318" r:id="rId11"/>
    <p:sldId id="589" r:id="rId12"/>
    <p:sldId id="319" r:id="rId13"/>
    <p:sldId id="322" r:id="rId14"/>
    <p:sldId id="331" r:id="rId15"/>
    <p:sldId id="320" r:id="rId16"/>
    <p:sldId id="325" r:id="rId17"/>
    <p:sldId id="329" r:id="rId18"/>
    <p:sldId id="340" r:id="rId19"/>
    <p:sldId id="338" r:id="rId20"/>
    <p:sldId id="344" r:id="rId21"/>
    <p:sldId id="334" r:id="rId22"/>
    <p:sldId id="351" r:id="rId23"/>
    <p:sldId id="586" r:id="rId24"/>
    <p:sldId id="584" r:id="rId25"/>
    <p:sldId id="342" r:id="rId26"/>
    <p:sldId id="576" r:id="rId27"/>
    <p:sldId id="583" r:id="rId28"/>
    <p:sldId id="537" r:id="rId29"/>
    <p:sldId id="339" r:id="rId30"/>
    <p:sldId id="337" r:id="rId31"/>
    <p:sldId id="343" r:id="rId32"/>
    <p:sldId id="261" r:id="rId33"/>
    <p:sldId id="327" r:id="rId34"/>
    <p:sldId id="332" r:id="rId35"/>
    <p:sldId id="333" r:id="rId36"/>
    <p:sldId id="346" r:id="rId37"/>
    <p:sldId id="311" r:id="rId38"/>
    <p:sldId id="587" r:id="rId39"/>
    <p:sldId id="588" r:id="rId40"/>
    <p:sldId id="317" r:id="rId41"/>
    <p:sldId id="330"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A62867-CC47-43AA-A3D1-B5A70F4C57A4}" v="788" dt="2022-12-04T21:35:25.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438" autoAdjust="0"/>
    <p:restoredTop sz="79097" autoAdjust="0"/>
  </p:normalViewPr>
  <p:slideViewPr>
    <p:cSldViewPr snapToGrid="0">
      <p:cViewPr varScale="1">
        <p:scale>
          <a:sx n="90" d="100"/>
          <a:sy n="90" d="100"/>
        </p:scale>
        <p:origin x="594"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9FAA1-112C-40C0-BDCF-4BE524DF7BDE}" type="datetimeFigureOut">
              <a:rPr lang="nb-NO" smtClean="0"/>
              <a:t>05.12.2022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B97C4-5B21-4BFA-93B8-D3C9F0F6DA03}" type="slidenum">
              <a:rPr lang="nb-NO" smtClean="0"/>
              <a:t>‹#›</a:t>
            </a:fld>
            <a:endParaRPr lang="nb-NO"/>
          </a:p>
        </p:txBody>
      </p:sp>
    </p:spTree>
    <p:extLst>
      <p:ext uri="{BB962C8B-B14F-4D97-AF65-F5344CB8AC3E}">
        <p14:creationId xmlns:p14="http://schemas.microsoft.com/office/powerpoint/2010/main" val="248027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lsenorge.no/sykdom/psykiske-lidelser/angst/angst-generalisert" TargetMode="External"/><Relationship Id="rId7" Type="http://schemas.openxmlformats.org/officeDocument/2006/relationships/hyperlink" Target="https://helsenorge.no/sykdom/psykiske-lidelser/angst/tvangslidelser"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helsenorge.no/sykdom/psykiske-lidelser/angst/posttraumatisk-stresslidelse" TargetMode="External"/><Relationship Id="rId5" Type="http://schemas.openxmlformats.org/officeDocument/2006/relationships/hyperlink" Target="https://helsenorge.no/sykdom/psykiske-lidelser/angst/panikkanfall" TargetMode="External"/><Relationship Id="rId4" Type="http://schemas.openxmlformats.org/officeDocument/2006/relationships/hyperlink" Target="http://sml.snl.no/fob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Har tidligere jobbet ved Lofoten </a:t>
            </a:r>
            <a:r>
              <a:rPr lang="nb-NO" err="1"/>
              <a:t>distriktpsykiatriske</a:t>
            </a:r>
            <a:r>
              <a:rPr lang="nb-NO"/>
              <a:t> senter med voksenpsykiatri og med rus og avhengighet. Har siden 2018 jobbet i Vestvågøy kommune som fagutviklingssykepleier. Jobber for det meste med systemarbeid, prosjektarbeid og veiledning. Jobber 40 % klinisk i et kommunalt tilbud som heter Rask psykisk helsehjelp. Et tilbud basert på kognitiv terapi rettet mot personer over 16 år som har mild til moderat depresjon, søvnproblemer eller ulike typer angst. Har ingen erfaring fra VGS (uten om som selv elev). Samarbeider tett med helsesykepleierne på skolene. </a:t>
            </a:r>
          </a:p>
        </p:txBody>
      </p:sp>
      <p:sp>
        <p:nvSpPr>
          <p:cNvPr id="4" name="Plassholder for lysbildenummer 3"/>
          <p:cNvSpPr>
            <a:spLocks noGrp="1"/>
          </p:cNvSpPr>
          <p:nvPr>
            <p:ph type="sldNum" sz="quarter" idx="5"/>
          </p:nvPr>
        </p:nvSpPr>
        <p:spPr/>
        <p:txBody>
          <a:bodyPr/>
          <a:lstStyle/>
          <a:p>
            <a:fld id="{CD27ABC4-DA41-4A95-B97E-454FB1826093}" type="slidenum">
              <a:rPr lang="nb-NO" smtClean="0"/>
              <a:t>2</a:t>
            </a:fld>
            <a:endParaRPr lang="nb-NO"/>
          </a:p>
        </p:txBody>
      </p:sp>
    </p:spTree>
    <p:extLst>
      <p:ext uri="{BB962C8B-B14F-4D97-AF65-F5344CB8AC3E}">
        <p14:creationId xmlns:p14="http://schemas.microsoft.com/office/powerpoint/2010/main" val="56714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Vanlige utfordringer i livet: </a:t>
            </a:r>
          </a:p>
          <a:p>
            <a:r>
              <a:rPr lang="nb-NO" dirty="0"/>
              <a:t>Bekymret og urolig </a:t>
            </a:r>
          </a:p>
          <a:p>
            <a:r>
              <a:rPr lang="nb-NO" dirty="0"/>
              <a:t>Nedstemt og trist </a:t>
            </a:r>
          </a:p>
          <a:p>
            <a:r>
              <a:rPr lang="nb-NO" dirty="0"/>
              <a:t>Stresset </a:t>
            </a:r>
          </a:p>
          <a:p>
            <a:r>
              <a:rPr lang="nb-NO" dirty="0"/>
              <a:t>Ensomhet </a:t>
            </a:r>
          </a:p>
          <a:p>
            <a:r>
              <a:rPr lang="nb-NO" dirty="0"/>
              <a:t>Sove dårlig </a:t>
            </a:r>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12</a:t>
            </a:fld>
            <a:endParaRPr lang="nb-NO"/>
          </a:p>
        </p:txBody>
      </p:sp>
    </p:spTree>
    <p:extLst>
      <p:ext uri="{BB962C8B-B14F-4D97-AF65-F5344CB8AC3E}">
        <p14:creationId xmlns:p14="http://schemas.microsoft.com/office/powerpoint/2010/main" val="187607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90 % av all forebygging foregår utenfor helsetjenesten. Viktig å se mennesker i en kontekst. Lett for oss i samfunnet å «bare» peke på symptomene og behandle disse, men psykisk uhelse har sine grunner og det er viktig å se de ulike faktorene i en sammenheng. </a:t>
            </a:r>
          </a:p>
          <a:p>
            <a:endParaRPr lang="nb-NO" dirty="0"/>
          </a:p>
          <a:p>
            <a:r>
              <a:rPr lang="nb-NO" dirty="0" err="1"/>
              <a:t>Salutogenese</a:t>
            </a:r>
            <a:r>
              <a:rPr lang="nb-NO" dirty="0"/>
              <a:t> </a:t>
            </a:r>
          </a:p>
          <a:p>
            <a:r>
              <a:rPr lang="nb-NO" b="0" i="0" dirty="0">
                <a:solidFill>
                  <a:srgbClr val="333333"/>
                </a:solidFill>
                <a:effectLst/>
                <a:latin typeface="Palatino Linotype" panose="02040502050505030304" pitchFamily="18" charset="0"/>
              </a:rPr>
              <a:t>«</a:t>
            </a:r>
            <a:r>
              <a:rPr lang="nb-NO" b="0" i="0" dirty="0" err="1">
                <a:solidFill>
                  <a:srgbClr val="333333"/>
                </a:solidFill>
                <a:effectLst/>
                <a:latin typeface="Palatino Linotype" panose="02040502050505030304" pitchFamily="18" charset="0"/>
              </a:rPr>
              <a:t>sense</a:t>
            </a:r>
            <a:r>
              <a:rPr lang="nb-NO" b="0" i="0" dirty="0">
                <a:solidFill>
                  <a:srgbClr val="333333"/>
                </a:solidFill>
                <a:effectLst/>
                <a:latin typeface="Palatino Linotype" panose="02040502050505030304" pitchFamily="18" charset="0"/>
              </a:rPr>
              <a:t> </a:t>
            </a:r>
            <a:r>
              <a:rPr lang="nb-NO" b="0" i="0" dirty="0" err="1">
                <a:solidFill>
                  <a:srgbClr val="333333"/>
                </a:solidFill>
                <a:effectLst/>
                <a:latin typeface="Palatino Linotype" panose="02040502050505030304" pitchFamily="18" charset="0"/>
              </a:rPr>
              <a:t>of</a:t>
            </a:r>
            <a:r>
              <a:rPr lang="nb-NO" b="0" i="0" dirty="0">
                <a:solidFill>
                  <a:srgbClr val="333333"/>
                </a:solidFill>
                <a:effectLst/>
                <a:latin typeface="Palatino Linotype" panose="02040502050505030304" pitchFamily="18" charset="0"/>
              </a:rPr>
              <a:t> </a:t>
            </a:r>
            <a:r>
              <a:rPr lang="nb-NO" b="0" i="0" dirty="0" err="1">
                <a:solidFill>
                  <a:srgbClr val="333333"/>
                </a:solidFill>
                <a:effectLst/>
                <a:latin typeface="Palatino Linotype" panose="02040502050505030304" pitchFamily="18" charset="0"/>
              </a:rPr>
              <a:t>coherence</a:t>
            </a:r>
            <a:r>
              <a:rPr lang="nb-NO" b="0" i="0" dirty="0">
                <a:solidFill>
                  <a:srgbClr val="333333"/>
                </a:solidFill>
                <a:effectLst/>
                <a:latin typeface="Palatino Linotype" panose="02040502050505030304" pitchFamily="18" charset="0"/>
              </a:rPr>
              <a:t>» - følelse av tilhørighet</a:t>
            </a:r>
          </a:p>
          <a:p>
            <a:r>
              <a:rPr lang="nb-NO" b="0" i="0" dirty="0">
                <a:solidFill>
                  <a:srgbClr val="333333"/>
                </a:solidFill>
                <a:effectLst/>
                <a:latin typeface="Palatino Linotype" panose="02040502050505030304" pitchFamily="18" charset="0"/>
              </a:rPr>
              <a:t>Mestring, mening, opplevelse av at verden er rimelig forutsigbar og sammenhengende </a:t>
            </a:r>
            <a:endParaRPr lang="nb-NO" dirty="0"/>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13</a:t>
            </a:fld>
            <a:endParaRPr lang="nb-NO"/>
          </a:p>
        </p:txBody>
      </p:sp>
    </p:spTree>
    <p:extLst>
      <p:ext uri="{BB962C8B-B14F-4D97-AF65-F5344CB8AC3E}">
        <p14:creationId xmlns:p14="http://schemas.microsoft.com/office/powerpoint/2010/main" val="272772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Helsefremming: </a:t>
            </a:r>
          </a:p>
          <a:p>
            <a:r>
              <a:rPr lang="nb-NO" dirty="0"/>
              <a:t>Dere møter kanskje en del elever som er lei av det teoretiske og derfor har valgt en annen yrkesvei, ekstra viktig. </a:t>
            </a:r>
          </a:p>
        </p:txBody>
      </p:sp>
      <p:sp>
        <p:nvSpPr>
          <p:cNvPr id="4" name="Plassholder for lysbildenummer 3"/>
          <p:cNvSpPr>
            <a:spLocks noGrp="1"/>
          </p:cNvSpPr>
          <p:nvPr>
            <p:ph type="sldNum" sz="quarter" idx="5"/>
          </p:nvPr>
        </p:nvSpPr>
        <p:spPr/>
        <p:txBody>
          <a:bodyPr/>
          <a:lstStyle/>
          <a:p>
            <a:fld id="{48DB97C4-5B21-4BFA-93B8-D3C9F0F6DA03}" type="slidenum">
              <a:rPr lang="nb-NO" smtClean="0"/>
              <a:t>14</a:t>
            </a:fld>
            <a:endParaRPr lang="nb-NO"/>
          </a:p>
        </p:txBody>
      </p:sp>
    </p:spTree>
    <p:extLst>
      <p:ext uri="{BB962C8B-B14F-4D97-AF65-F5344CB8AC3E}">
        <p14:creationId xmlns:p14="http://schemas.microsoft.com/office/powerpoint/2010/main" val="198920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Holdning og kultur – minske stigma – øke åpenhet – hva tenker man om ungdommene </a:t>
            </a:r>
          </a:p>
          <a:p>
            <a:r>
              <a:rPr lang="nb-NO" dirty="0"/>
              <a:t>Krever mot og øvelse </a:t>
            </a:r>
          </a:p>
          <a:p>
            <a:r>
              <a:rPr lang="nb-NO" dirty="0"/>
              <a:t>Lærernes holdninger er viktige – normalitetsbegrepet snevres inn – viktig at det er plass til alle </a:t>
            </a:r>
          </a:p>
          <a:p>
            <a:r>
              <a:rPr lang="nb-NO" dirty="0"/>
              <a:t>Ha psykisk helse oppe som tema i </a:t>
            </a:r>
            <a:r>
              <a:rPr lang="nb-NO" dirty="0" err="1"/>
              <a:t>kollegialet</a:t>
            </a:r>
            <a:r>
              <a:rPr lang="nb-NO" dirty="0"/>
              <a: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Åpenhet kan redusere stigmatisering og skam </a:t>
            </a:r>
          </a:p>
          <a:p>
            <a:r>
              <a:rPr lang="nb-NO" dirty="0"/>
              <a:t>Nysgjerrige på hvorfor – lytte ut!</a:t>
            </a:r>
          </a:p>
        </p:txBody>
      </p:sp>
      <p:sp>
        <p:nvSpPr>
          <p:cNvPr id="4" name="Plassholder for lysbildenummer 3"/>
          <p:cNvSpPr>
            <a:spLocks noGrp="1"/>
          </p:cNvSpPr>
          <p:nvPr>
            <p:ph type="sldNum" sz="quarter" idx="5"/>
          </p:nvPr>
        </p:nvSpPr>
        <p:spPr/>
        <p:txBody>
          <a:bodyPr/>
          <a:lstStyle/>
          <a:p>
            <a:fld id="{48DB97C4-5B21-4BFA-93B8-D3C9F0F6DA03}" type="slidenum">
              <a:rPr lang="nb-NO" smtClean="0"/>
              <a:t>15</a:t>
            </a:fld>
            <a:endParaRPr lang="nb-NO"/>
          </a:p>
        </p:txBody>
      </p:sp>
    </p:spTree>
    <p:extLst>
      <p:ext uri="{BB962C8B-B14F-4D97-AF65-F5344CB8AC3E}">
        <p14:creationId xmlns:p14="http://schemas.microsoft.com/office/powerpoint/2010/main" val="415844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bli for stort fokus på å «håndtere symptomer» viktig med universalforebyggende tiltak – være den ene – være en trygg voksen - </a:t>
            </a:r>
          </a:p>
          <a:p>
            <a:endParaRPr lang="nb-NO" dirty="0"/>
          </a:p>
          <a:p>
            <a:r>
              <a:rPr lang="nb-NO" dirty="0"/>
              <a:t>Være et medmenneske </a:t>
            </a:r>
          </a:p>
          <a:p>
            <a:endParaRPr lang="nb-NO" dirty="0"/>
          </a:p>
          <a:p>
            <a:r>
              <a:rPr lang="nb-NO" dirty="0"/>
              <a:t>Vise at man liker elevene</a:t>
            </a:r>
          </a:p>
          <a:p>
            <a:r>
              <a:rPr lang="nb-NO" dirty="0"/>
              <a:t>Grave etter forklaringen bak, grave ut det positive</a:t>
            </a:r>
          </a:p>
          <a:p>
            <a:r>
              <a:rPr lang="nb-NO" dirty="0"/>
              <a:t>Bekreftelse </a:t>
            </a:r>
          </a:p>
          <a:p>
            <a:r>
              <a:rPr lang="nb-NO" dirty="0"/>
              <a:t>Være en det er lett å prate med </a:t>
            </a:r>
          </a:p>
          <a:p>
            <a:endParaRPr lang="nb-NO" dirty="0"/>
          </a:p>
          <a:p>
            <a:r>
              <a:rPr lang="nb-NO" dirty="0"/>
              <a:t>https://www.unicef.no/denene?gclid=EAIaIQobChMI1Zm3rNfg-wIVFiwYCh00rwgXEAAYASAAEgKPePD_BwE</a:t>
            </a:r>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16</a:t>
            </a:fld>
            <a:endParaRPr lang="nb-NO"/>
          </a:p>
        </p:txBody>
      </p:sp>
    </p:spTree>
    <p:extLst>
      <p:ext uri="{BB962C8B-B14F-4D97-AF65-F5344CB8AC3E}">
        <p14:creationId xmlns:p14="http://schemas.microsoft.com/office/powerpoint/2010/main" val="8447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C0A31"/>
                </a:solidFill>
                <a:effectLst/>
                <a:latin typeface="Open Sans" panose="020B0606030504020204" pitchFamily="34" charset="0"/>
              </a:rPr>
              <a:t>Psykologisk immunforsvar </a:t>
            </a:r>
          </a:p>
          <a:p>
            <a:endParaRPr lang="nb-NO" b="0" i="0" dirty="0">
              <a:solidFill>
                <a:srgbClr val="0C0A31"/>
              </a:solidFill>
              <a:effectLst/>
              <a:latin typeface="Open Sans" panose="020B0606030504020204" pitchFamily="34" charset="0"/>
            </a:endParaRPr>
          </a:p>
          <a:p>
            <a:r>
              <a:rPr lang="nb-NO" b="0" i="0" dirty="0">
                <a:solidFill>
                  <a:srgbClr val="0C0A31"/>
                </a:solidFill>
                <a:effectLst/>
                <a:latin typeface="Open Sans" panose="020B0606030504020204" pitchFamily="34" charset="0"/>
              </a:rPr>
              <a:t>Mulighet å ta grep og ha noen gode vaner for å ivareta den fysiske helsa vår og forebygge at vi blir syke. Fysiske basisbehov: drikke vann, fysisk aktivitet, hvile, næringsfull mat. Kan gjøre grep, eks. redusere alkoholinntak, røyk, være fysisk aktiv osv. ++ På samme måte må vi investere i å ivareta den psykiske helsa: bli trygge på oss selv, bli trygg hos andre, føle at vi duger, tilhørighet og fellesskap, kunne bestemme over eget liv. Snakker først om psykisk helse når det har blitt psykisk uhelse, viktig at vi vet at vi kan forebygge en del psykiske helseplager. Eks. være rause med oss selv, teknikker for å redusere grubling og bekymring, bevissthet rundt hvordan vi tenker og hvordan det påvirker følelser og tanker </a:t>
            </a:r>
          </a:p>
          <a:p>
            <a:endParaRPr lang="nb-NO" b="0" i="0" dirty="0">
              <a:solidFill>
                <a:srgbClr val="0C0A31"/>
              </a:solidFill>
              <a:effectLst/>
              <a:latin typeface="Open Sans" panose="020B0606030504020204" pitchFamily="34" charset="0"/>
            </a:endParaRPr>
          </a:p>
          <a:p>
            <a:r>
              <a:rPr lang="nb-NO" b="0" i="0" dirty="0">
                <a:solidFill>
                  <a:srgbClr val="0C0A31"/>
                </a:solidFill>
                <a:effectLst/>
                <a:latin typeface="Open Sans" panose="020B0606030504020204" pitchFamily="34" charset="0"/>
              </a:rPr>
              <a:t>Det koster samfunnet 15,9 millioner kroner når en 19-åring havner utenfor arbeidslivet, ifølge tall fra Arbeids- og sosialdepartementet. </a:t>
            </a:r>
          </a:p>
          <a:p>
            <a:endParaRPr lang="nb-NO" b="0" i="0" dirty="0">
              <a:solidFill>
                <a:srgbClr val="0C0A31"/>
              </a:solidFill>
              <a:effectLst/>
              <a:latin typeface="Open Sans" panose="020B0606030504020204" pitchFamily="34" charset="0"/>
            </a:endParaRPr>
          </a:p>
          <a:p>
            <a:r>
              <a:rPr lang="nb-NO" b="0" i="0" dirty="0">
                <a:solidFill>
                  <a:srgbClr val="0C0A31"/>
                </a:solidFill>
                <a:effectLst/>
                <a:latin typeface="Open Sans" panose="020B0606030504020204" pitchFamily="34" charset="0"/>
              </a:rPr>
              <a:t>å endre hvordan vi tenker om den psykiske helsen vår. Ikke minst må vi bli vant til å tenke at den psykiske helsen er noe det er verdt å investere i, jobbe med, bygge opp.</a:t>
            </a:r>
          </a:p>
          <a:p>
            <a:endParaRPr lang="nb-NO" b="0" i="0" dirty="0">
              <a:solidFill>
                <a:srgbClr val="0C0A31"/>
              </a:solidFill>
              <a:effectLst/>
              <a:latin typeface="Open Sans" panose="020B0606030504020204" pitchFamily="34" charset="0"/>
            </a:endParaRPr>
          </a:p>
          <a:p>
            <a:r>
              <a:rPr lang="nb-NO" sz="1800" b="0" i="0" dirty="0">
                <a:solidFill>
                  <a:srgbClr val="000000"/>
                </a:solidFill>
                <a:effectLst/>
                <a:latin typeface="Calibri" panose="020F0502020204030204" pitchFamily="34" charset="0"/>
              </a:rPr>
              <a:t>Maritime fag, naturbruk – stort ansvar, </a:t>
            </a:r>
            <a:r>
              <a:rPr lang="nb-NO" sz="1800" b="0" i="0" dirty="0" err="1">
                <a:solidFill>
                  <a:srgbClr val="000000"/>
                </a:solidFill>
                <a:effectLst/>
                <a:latin typeface="Calibri" panose="020F0502020204030204" pitchFamily="34" charset="0"/>
              </a:rPr>
              <a:t>uvalig</a:t>
            </a:r>
            <a:r>
              <a:rPr lang="nb-NO" sz="1800" b="0" i="0" dirty="0">
                <a:solidFill>
                  <a:srgbClr val="000000"/>
                </a:solidFill>
                <a:effectLst/>
                <a:latin typeface="Calibri" panose="020F0502020204030204" pitchFamily="34" charset="0"/>
              </a:rPr>
              <a:t> arbeidstid, lite sosial støtte, mange risikofaktorer i seg selv, viktig å kjenne til tidlig, oppfordre til oppmerksomhet på egen psykisk helse, iverksette tiltak tidlig senere i livet ved behov  - egne erfaringer rus, avhengighet, selvmordsrisiko  </a:t>
            </a:r>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17</a:t>
            </a:fld>
            <a:endParaRPr lang="nb-NO"/>
          </a:p>
        </p:txBody>
      </p:sp>
    </p:spTree>
    <p:extLst>
      <p:ext uri="{BB962C8B-B14F-4D97-AF65-F5344CB8AC3E}">
        <p14:creationId xmlns:p14="http://schemas.microsoft.com/office/powerpoint/2010/main" val="3389638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innenfor vår psykiske helse, er det en glidende overgang og gradsforskjeller mellom å være frisk og ha en psykisk sykdom. Alle mennesker kjenner </a:t>
            </a:r>
            <a:r>
              <a:rPr lang="nb-NO" dirty="0" err="1"/>
              <a:t>f.eks</a:t>
            </a:r>
            <a:r>
              <a:rPr lang="nb-NO" dirty="0"/>
              <a:t> på noe angst, eller er i perioder mer nedstemt. Og det er det viktig for oss å normalisere at det vil være en del av livet, i ulike faser og ved ulike situasjoner / hendelser en møter på igjennom et langt livsløp. For noen vil dette være noe en kommer seg igjennom på kort tid og ved å oppsøke hjelp / støtte på et tidlig tidspunkt. For andre kan det være mer sammensatt og omfattende og føre til større inngripen og begrensninger i ens hverdagsliv og fungering. Vi ønsker å bidra til økt åpenhet omkring det å ha ei psykisk helse så vel som fysisk helse, og at vi alle i løpet av livet kan oppleve å ha behov for å oppsøke hjelp for å håndtere de utfordringer vi står i. </a:t>
            </a:r>
          </a:p>
          <a:p>
            <a:r>
              <a:rPr lang="nb-NO" dirty="0"/>
              <a:t>Kognitiv terapi som dere skal få økt kunnskap </a:t>
            </a:r>
            <a:r>
              <a:rPr lang="nb-NO"/>
              <a:t>om </a:t>
            </a:r>
            <a:r>
              <a:rPr lang="nb-NO" dirty="0"/>
              <a:t>og kjennskap til i løpet av denne kursrekken </a:t>
            </a:r>
            <a:r>
              <a:rPr lang="nb-NO"/>
              <a:t>e en anerkjent og mye brukt </a:t>
            </a:r>
            <a:r>
              <a:rPr lang="nb-NO" err="1"/>
              <a:t>behandlingsmteode</a:t>
            </a:r>
            <a:r>
              <a:rPr lang="nb-NO"/>
              <a:t> som e mye forsket på og anbefalt metode for </a:t>
            </a:r>
            <a:r>
              <a:rPr lang="nb-NO" err="1"/>
              <a:t>blandt</a:t>
            </a:r>
            <a:r>
              <a:rPr lang="nb-NO"/>
              <a:t> anna angst, depresjon </a:t>
            </a:r>
            <a:r>
              <a:rPr lang="nb-NO" dirty="0"/>
              <a:t>og </a:t>
            </a:r>
            <a:r>
              <a:rPr lang="nb-NO"/>
              <a:t>søvnproblemer. </a:t>
            </a:r>
            <a:r>
              <a:rPr lang="nb-NO" err="1"/>
              <a:t>KOgnitv</a:t>
            </a:r>
            <a:r>
              <a:rPr lang="nb-NO"/>
              <a:t> terapi </a:t>
            </a:r>
            <a:r>
              <a:rPr lang="nb-NO" err="1"/>
              <a:t>abaserer</a:t>
            </a:r>
            <a:r>
              <a:rPr lang="nb-NO"/>
              <a:t> seg på  </a:t>
            </a:r>
            <a:r>
              <a:rPr lang="nb-NO" dirty="0"/>
              <a:t>konkrete</a:t>
            </a:r>
            <a:r>
              <a:rPr lang="nb-NO"/>
              <a:t> og </a:t>
            </a:r>
            <a:r>
              <a:rPr lang="nb-NO" dirty="0"/>
              <a:t>virkningsfulle verktøy</a:t>
            </a:r>
            <a:r>
              <a:rPr lang="nb-NO"/>
              <a:t> </a:t>
            </a:r>
            <a:r>
              <a:rPr lang="nb-NO" dirty="0"/>
              <a:t>man kan bruke i hele spekteret og mange </a:t>
            </a:r>
            <a:r>
              <a:rPr lang="nb-NO"/>
              <a:t>opplever å </a:t>
            </a:r>
            <a:r>
              <a:rPr lang="nb-NO" dirty="0"/>
              <a:t>ha god nytte av.</a:t>
            </a:r>
            <a:r>
              <a:rPr lang="nb-NO"/>
              <a:t> </a:t>
            </a:r>
            <a:endParaRPr lang="nb-NO">
              <a:cs typeface="Calibri"/>
            </a:endParaRPr>
          </a:p>
        </p:txBody>
      </p:sp>
      <p:sp>
        <p:nvSpPr>
          <p:cNvPr id="4" name="Plassholder for lysbildenummer 3"/>
          <p:cNvSpPr>
            <a:spLocks noGrp="1"/>
          </p:cNvSpPr>
          <p:nvPr>
            <p:ph type="sldNum" sz="quarter" idx="10"/>
          </p:nvPr>
        </p:nvSpPr>
        <p:spPr/>
        <p:txBody>
          <a:bodyPr/>
          <a:lstStyle/>
          <a:p>
            <a:fld id="{26820E52-F03E-4C42-B7C4-36832EC82A4E}" type="slidenum">
              <a:rPr lang="nb-NO" smtClean="0"/>
              <a:t>19</a:t>
            </a:fld>
            <a:endParaRPr lang="nb-NO"/>
          </a:p>
        </p:txBody>
      </p:sp>
    </p:spTree>
    <p:extLst>
      <p:ext uri="{BB962C8B-B14F-4D97-AF65-F5344CB8AC3E}">
        <p14:creationId xmlns:p14="http://schemas.microsoft.com/office/powerpoint/2010/main" val="236140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Normalt – livet går opp og ned, noen ganger mer </a:t>
            </a:r>
          </a:p>
          <a:p>
            <a:r>
              <a:rPr lang="nb-NO" dirty="0"/>
              <a:t>Kan forebygge at det utvikler seg til noe verre, dersom man har støtte og strategier for å håndtere dette </a:t>
            </a:r>
          </a:p>
          <a:p>
            <a:r>
              <a:rPr lang="nb-NO" dirty="0"/>
              <a:t>Samlivsbrudd</a:t>
            </a:r>
          </a:p>
          <a:p>
            <a:r>
              <a:rPr lang="nb-NO" dirty="0"/>
              <a:t>Sorg</a:t>
            </a:r>
          </a:p>
          <a:p>
            <a:r>
              <a:rPr lang="nb-NO" dirty="0"/>
              <a:t>Vold, overgrep</a:t>
            </a:r>
          </a:p>
        </p:txBody>
      </p:sp>
      <p:sp>
        <p:nvSpPr>
          <p:cNvPr id="4" name="Plassholder for lysbildenummer 3"/>
          <p:cNvSpPr>
            <a:spLocks noGrp="1"/>
          </p:cNvSpPr>
          <p:nvPr>
            <p:ph type="sldNum" sz="quarter" idx="5"/>
          </p:nvPr>
        </p:nvSpPr>
        <p:spPr/>
        <p:txBody>
          <a:bodyPr/>
          <a:lstStyle/>
          <a:p>
            <a:fld id="{48DB97C4-5B21-4BFA-93B8-D3C9F0F6DA03}" type="slidenum">
              <a:rPr lang="nb-NO" smtClean="0"/>
              <a:t>20</a:t>
            </a:fld>
            <a:endParaRPr lang="nb-NO"/>
          </a:p>
        </p:txBody>
      </p:sp>
    </p:spTree>
    <p:extLst>
      <p:ext uri="{BB962C8B-B14F-4D97-AF65-F5344CB8AC3E}">
        <p14:creationId xmlns:p14="http://schemas.microsoft.com/office/powerpoint/2010/main" val="139463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00000"/>
                </a:solidFill>
                <a:effectLst/>
                <a:latin typeface="Source Sans Pro" panose="020B0503030403020204" pitchFamily="34" charset="0"/>
              </a:rPr>
              <a:t>Psykiske lidelser </a:t>
            </a:r>
          </a:p>
          <a:p>
            <a:pPr algn="l"/>
            <a:endParaRPr lang="nb-NO" b="1" i="0" dirty="0">
              <a:solidFill>
                <a:srgbClr val="000000"/>
              </a:solidFill>
              <a:effectLst/>
              <a:latin typeface="Source Sans Pro" panose="020B0503030403020204" pitchFamily="34" charset="0"/>
            </a:endParaRPr>
          </a:p>
          <a:p>
            <a:pPr algn="l"/>
            <a:r>
              <a:rPr lang="nb-NO" b="1" i="0" dirty="0">
                <a:solidFill>
                  <a:srgbClr val="000000"/>
                </a:solidFill>
                <a:effectLst/>
                <a:latin typeface="Source Sans Pro" panose="020B0503030403020204" pitchFamily="34" charset="0"/>
              </a:rPr>
              <a:t>Mange vil oppleve å få en psykisk lidelse i løpet av livet</a:t>
            </a:r>
          </a:p>
          <a:p>
            <a:pPr algn="l"/>
            <a:r>
              <a:rPr lang="nb-NO" b="0" i="0" dirty="0">
                <a:solidFill>
                  <a:srgbClr val="000000"/>
                </a:solidFill>
                <a:effectLst/>
                <a:latin typeface="Source Sans Pro" panose="020B0503030403020204" pitchFamily="34" charset="0"/>
              </a:rPr>
              <a:t>Omtrent halvparten av den norske befolkningen vil få en psykisk lidelse i løpet av livet. Cirka 25 prosent vil oppleve å få en angstlidelse, og 20 prosent vil oppleve en depresjon. https://www.helsenorge.no/psykisk-helse/hva-er-psykisk-helse/ </a:t>
            </a:r>
          </a:p>
          <a:p>
            <a:endParaRPr lang="nb-NO" dirty="0"/>
          </a:p>
          <a:p>
            <a:r>
              <a:rPr lang="nb-NO" dirty="0"/>
              <a:t>Ca. 1 av 4 vil oppleve å få en angstlidelse</a:t>
            </a:r>
          </a:p>
          <a:p>
            <a:r>
              <a:rPr lang="nb-NO" dirty="0"/>
              <a:t>Ca. 1 av 5 vil oppleve en depresjon </a:t>
            </a:r>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21</a:t>
            </a:fld>
            <a:endParaRPr lang="nb-NO"/>
          </a:p>
        </p:txBody>
      </p:sp>
    </p:spTree>
    <p:extLst>
      <p:ext uri="{BB962C8B-B14F-4D97-AF65-F5344CB8AC3E}">
        <p14:creationId xmlns:p14="http://schemas.microsoft.com/office/powerpoint/2010/main" val="367923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00000"/>
                </a:solidFill>
                <a:effectLst/>
                <a:latin typeface="Source Sans Pro" panose="020B0503030403020204" pitchFamily="34" charset="0"/>
              </a:rPr>
              <a:t>Mange vil oppleve å få en psykisk lidelse i løpet av livet</a:t>
            </a:r>
          </a:p>
          <a:p>
            <a:pPr algn="l"/>
            <a:r>
              <a:rPr lang="nb-NO" b="0" i="0" dirty="0">
                <a:solidFill>
                  <a:srgbClr val="000000"/>
                </a:solidFill>
                <a:effectLst/>
                <a:latin typeface="Source Sans Pro" panose="020B0503030403020204" pitchFamily="34" charset="0"/>
              </a:rPr>
              <a:t>Omtrent halvparten av den norske befolkningen vil få en psykisk lidelse i løpet av livet. Cirka 25 prosent vil oppleve å få en angstlidelse, og 20 prosent vil oppleve en depresjon. https://www.helsenorge.no/psykisk-helse/hva-er-psykisk-helse/ </a:t>
            </a:r>
          </a:p>
          <a:p>
            <a:pPr marL="0" indent="0">
              <a:buNone/>
            </a:pPr>
            <a:endParaRPr lang="nb-NO" dirty="0"/>
          </a:p>
          <a:p>
            <a:pPr marL="0" indent="0">
              <a:buNone/>
            </a:pPr>
            <a:endParaRPr lang="nb-NO" dirty="0"/>
          </a:p>
          <a:p>
            <a:r>
              <a:rPr lang="nb-NO" dirty="0"/>
              <a:t>Ca. 1 av 4 vil oppleve å få en angstlidelse</a:t>
            </a:r>
          </a:p>
          <a:p>
            <a:r>
              <a:rPr lang="nb-NO" dirty="0"/>
              <a:t>Ca. 1 av 5 vil oppleve en depresjon </a:t>
            </a:r>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22</a:t>
            </a:fld>
            <a:endParaRPr lang="nb-NO"/>
          </a:p>
        </p:txBody>
      </p:sp>
    </p:spTree>
    <p:extLst>
      <p:ext uri="{BB962C8B-B14F-4D97-AF65-F5344CB8AC3E}">
        <p14:creationId xmlns:p14="http://schemas.microsoft.com/office/powerpoint/2010/main" val="343443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3</a:t>
            </a:fld>
            <a:endParaRPr lang="nb-NO"/>
          </a:p>
        </p:txBody>
      </p:sp>
    </p:spTree>
    <p:extLst>
      <p:ext uri="{BB962C8B-B14F-4D97-AF65-F5344CB8AC3E}">
        <p14:creationId xmlns:p14="http://schemas.microsoft.com/office/powerpoint/2010/main" val="1862399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kern="1200">
                <a:solidFill>
                  <a:schemeClr val="tx1"/>
                </a:solidFill>
                <a:effectLst/>
                <a:latin typeface="+mn-lt"/>
                <a:ea typeface="+mn-ea"/>
                <a:cs typeface="+mn-cs"/>
              </a:rPr>
              <a:t>Generalisert angstlidelse</a:t>
            </a:r>
          </a:p>
          <a:p>
            <a:r>
              <a:rPr lang="nb-NO" sz="1200" b="0" i="0" u="none" strike="noStrike" kern="1200">
                <a:solidFill>
                  <a:schemeClr val="tx1"/>
                </a:solidFill>
                <a:effectLst/>
                <a:latin typeface="+mn-lt"/>
                <a:ea typeface="+mn-ea"/>
                <a:cs typeface="+mn-cs"/>
                <a:hlinkClick r:id="rId3"/>
              </a:rPr>
              <a:t>Generalisert angstlidelse</a:t>
            </a:r>
            <a:r>
              <a:rPr lang="nb-NO" sz="1200" b="0" i="0" kern="1200">
                <a:solidFill>
                  <a:schemeClr val="tx1"/>
                </a:solidFill>
                <a:effectLst/>
                <a:latin typeface="+mn-lt"/>
                <a:ea typeface="+mn-ea"/>
                <a:cs typeface="+mn-cs"/>
              </a:rPr>
              <a:t> er en tilstand med «</a:t>
            </a:r>
            <a:r>
              <a:rPr lang="nb-NO" sz="1200" b="0" i="0" kern="1200" err="1">
                <a:solidFill>
                  <a:schemeClr val="tx1"/>
                </a:solidFill>
                <a:effectLst/>
                <a:latin typeface="+mn-lt"/>
                <a:ea typeface="+mn-ea"/>
                <a:cs typeface="+mn-cs"/>
              </a:rPr>
              <a:t>frittflytende</a:t>
            </a:r>
            <a:r>
              <a:rPr lang="nb-NO" sz="1200" b="0" i="0" kern="1200">
                <a:solidFill>
                  <a:schemeClr val="tx1"/>
                </a:solidFill>
                <a:effectLst/>
                <a:latin typeface="+mn-lt"/>
                <a:ea typeface="+mn-ea"/>
                <a:cs typeface="+mn-cs"/>
              </a:rPr>
              <a:t>» angst, det vil si at angsten ikke er varig knyttet til spesifikke situasjoner eller gjenstander.</a:t>
            </a:r>
          </a:p>
          <a:p>
            <a:r>
              <a:rPr lang="nb-NO" sz="1200" b="0" i="0" kern="1200">
                <a:solidFill>
                  <a:schemeClr val="tx1"/>
                </a:solidFill>
                <a:effectLst/>
                <a:latin typeface="+mn-lt"/>
                <a:ea typeface="+mn-ea"/>
                <a:cs typeface="+mn-cs"/>
              </a:rPr>
              <a:t>Tilstanden preges av vedvarende sterk spenning, uro, rastløshet og bekymringer, samt somatiske symptomer som </a:t>
            </a:r>
            <a:r>
              <a:rPr lang="nb-NO"/>
              <a:t>: kroppslig ubehag, urolig hjerte, svimmelhet, anspenthet, smerter i kroppen, på vakt-holdning, følelse av å kunne svime av, økt irritabilitet, søvnproblemer og konsentrasjons- og hukommelsesproblemer</a:t>
            </a:r>
            <a:r>
              <a:rPr lang="nb-NO" sz="1200" b="0" i="0" kern="1200">
                <a:solidFill>
                  <a:schemeClr val="tx1"/>
                </a:solidFill>
                <a:effectLst/>
                <a:latin typeface="+mn-lt"/>
                <a:ea typeface="+mn-ea"/>
                <a:cs typeface="+mn-cs"/>
              </a:rPr>
              <a:t>. Det er ofte ting eller hendelser i dagliglivet som blir gjenstand for overdreven angst, for eksempel bekymring for at barna dine skal bli påkjørt, partneren din skal bli syk eller lignende. </a:t>
            </a:r>
            <a:r>
              <a:rPr lang="nb-NO"/>
              <a:t>Angsten er diffus og ikke bare knyttet til bestemte situasjoner eller gjenstander som ved </a:t>
            </a:r>
            <a:r>
              <a:rPr lang="nb-NO">
                <a:hlinkClick r:id="rId4"/>
              </a:rPr>
              <a:t>fobier</a:t>
            </a:r>
            <a:r>
              <a:rPr lang="nb-NO"/>
              <a:t>. </a:t>
            </a:r>
          </a:p>
          <a:p>
            <a:r>
              <a:rPr lang="nb-NO"/>
              <a:t>Angst for at bekymring er farlig, bekymring for egen bekymring. </a:t>
            </a:r>
            <a:r>
              <a:rPr lang="nb-NO" sz="1200" b="0" i="0" kern="1200">
                <a:solidFill>
                  <a:schemeClr val="tx1"/>
                </a:solidFill>
                <a:effectLst/>
                <a:latin typeface="+mn-lt"/>
                <a:ea typeface="+mn-ea"/>
                <a:cs typeface="+mn-cs"/>
              </a:rPr>
              <a:t> For å få denne diagnosen må tilstanden ha vart i minst seks måneder. </a:t>
            </a:r>
          </a:p>
          <a:p>
            <a:endParaRPr lang="nb-NO" sz="1200" b="0" i="0" kern="1200">
              <a:solidFill>
                <a:schemeClr val="tx1"/>
              </a:solidFill>
              <a:effectLst/>
              <a:latin typeface="+mn-lt"/>
              <a:ea typeface="+mn-ea"/>
              <a:cs typeface="+mn-cs"/>
            </a:endParaRPr>
          </a:p>
          <a:p>
            <a:r>
              <a:rPr lang="nb-NO" sz="1200" b="1" i="0" kern="1200">
                <a:solidFill>
                  <a:schemeClr val="tx1"/>
                </a:solidFill>
                <a:effectLst/>
                <a:latin typeface="+mn-lt"/>
                <a:ea typeface="+mn-ea"/>
                <a:cs typeface="+mn-cs"/>
              </a:rPr>
              <a:t>Panikklidelse</a:t>
            </a:r>
          </a:p>
          <a:p>
            <a:r>
              <a:rPr lang="nb-NO" sz="1200" b="0" i="0" u="none" strike="noStrike" kern="1200">
                <a:solidFill>
                  <a:schemeClr val="tx1"/>
                </a:solidFill>
                <a:effectLst/>
                <a:latin typeface="+mn-lt"/>
                <a:ea typeface="+mn-ea"/>
                <a:cs typeface="+mn-cs"/>
                <a:hlinkClick r:id="rId5"/>
              </a:rPr>
              <a:t>Panikklidelse kalles også panikkangst eller panikkanfall</a:t>
            </a:r>
            <a:r>
              <a:rPr lang="nb-NO" sz="1200" b="0" i="0" kern="1200">
                <a:solidFill>
                  <a:schemeClr val="tx1"/>
                </a:solidFill>
                <a:effectLst/>
                <a:latin typeface="+mn-lt"/>
                <a:ea typeface="+mn-ea"/>
                <a:cs typeface="+mn-cs"/>
              </a:rPr>
              <a:t>. Angsten kommer brått og uten forvarsel, gjerne sammen med fysiske reaksjoner som pustevansker og kvelningsfornemmelser, hjerteklapp, økt eller uregelmessig hjertefrekvens, svetting, skjelving, smerter i brystet, kvalme, svimmelhet, nummenhet, følelse av skulle besvime og dødsangst. Disse anfallene kan være svært skremmende.</a:t>
            </a:r>
          </a:p>
          <a:p>
            <a:r>
              <a:rPr lang="nb-NO" sz="1200" b="0" i="0" kern="1200">
                <a:solidFill>
                  <a:schemeClr val="tx1"/>
                </a:solidFill>
                <a:effectLst/>
                <a:latin typeface="+mn-lt"/>
                <a:ea typeface="+mn-ea"/>
                <a:cs typeface="+mn-cs"/>
              </a:rPr>
              <a:t>Fordi de kroppslige symptomene er så sterke, kan du mistolke dette og tro at du har fått en alvorlig kroppslig sykdom som for eksempel hjerteinfarkt eller slag. Dette kan føre til at du blir var for endringer i kroppen, og opptatt av om du får raskere puls, sterkere hjertebank, rask pust eller liknende.</a:t>
            </a:r>
          </a:p>
          <a:p>
            <a:endParaRPr lang="nb-NO" sz="1200" b="0" i="0" kern="1200">
              <a:solidFill>
                <a:schemeClr val="tx1"/>
              </a:solidFill>
              <a:effectLst/>
              <a:latin typeface="+mn-lt"/>
              <a:ea typeface="+mn-ea"/>
              <a:cs typeface="+mn-cs"/>
            </a:endParaRPr>
          </a:p>
          <a:p>
            <a:r>
              <a:rPr lang="nb-NO"/>
              <a:t>Det som utløser et panikkanfall første gang kan være en svært sterk stressreaksjon. Men ikke alle utvikler panikklidelse etter det. </a:t>
            </a:r>
          </a:p>
          <a:p>
            <a:r>
              <a:rPr lang="nb-NO"/>
              <a:t>Kan føles som «lyn fra klar himmel»</a:t>
            </a:r>
          </a:p>
          <a:p>
            <a:r>
              <a:rPr lang="nb-NO"/>
              <a:t>Mange får panikkangst etter å ha gjennomgått en stressende livsperiode. F.eks. skilsmisse, dødsfall hos en som sto deg nær, oppsigelse på jobben.</a:t>
            </a:r>
            <a:endParaRPr lang="nb-NO">
              <a:cs typeface="Calibri"/>
            </a:endParaRPr>
          </a:p>
          <a:p>
            <a:r>
              <a:rPr lang="nb-NO" b="1"/>
              <a:t>Panikkanfall er ubehagelig, men ikke farlig</a:t>
            </a:r>
            <a:endParaRPr lang="nb-NO" b="1">
              <a:cs typeface="Calibri"/>
            </a:endParaRPr>
          </a:p>
          <a:p>
            <a:pPr defTabSz="921458">
              <a:defRPr/>
            </a:pPr>
            <a:endParaRPr lang="nb-NO" altLang="nb-NO" kern="0"/>
          </a:p>
          <a:p>
            <a:r>
              <a:rPr lang="nb-NO" b="1"/>
              <a:t>*Plutselig og intens frykt</a:t>
            </a:r>
            <a:endParaRPr lang="nb-NO"/>
          </a:p>
          <a:p>
            <a:r>
              <a:rPr lang="nb-NO" b="1"/>
              <a:t>*Redd for å miste kontroll, bli gal eller dø.</a:t>
            </a:r>
            <a:endParaRPr lang="nb-NO"/>
          </a:p>
          <a:p>
            <a:r>
              <a:rPr lang="nb-NO" b="1"/>
              <a:t>*Fysiologisk aktivering.</a:t>
            </a:r>
            <a:endParaRPr lang="nb-NO"/>
          </a:p>
          <a:p>
            <a:endParaRPr lang="nb-NO" b="1">
              <a:cs typeface="Calibri"/>
            </a:endParaRPr>
          </a:p>
          <a:p>
            <a:r>
              <a:rPr lang="nb-NO"/>
              <a:t>Legevakta får veldig mange besøk av de som kommer og tror at de har hjerteinfarkt, men hvor det er angst</a:t>
            </a:r>
            <a:br>
              <a:rPr lang="nb-NO"/>
            </a:br>
            <a:r>
              <a:rPr lang="nb-NO"/>
              <a:t>Legevaktstudie</a:t>
            </a:r>
          </a:p>
          <a:p>
            <a:endParaRPr lang="nb-NO" sz="1200" b="0" i="0" kern="1200">
              <a:solidFill>
                <a:schemeClr val="tx1"/>
              </a:solidFill>
              <a:effectLst/>
              <a:latin typeface="+mn-lt"/>
              <a:ea typeface="+mn-ea"/>
              <a:cs typeface="+mn-cs"/>
            </a:endParaRPr>
          </a:p>
          <a:p>
            <a:endParaRPr lang="nb-NO" sz="1200" b="0" i="0" kern="1200">
              <a:solidFill>
                <a:schemeClr val="tx1"/>
              </a:solidFill>
              <a:effectLst/>
              <a:latin typeface="+mn-lt"/>
              <a:ea typeface="+mn-ea"/>
              <a:cs typeface="+mn-cs"/>
            </a:endParaRPr>
          </a:p>
          <a:p>
            <a:r>
              <a:rPr lang="nb-NO" sz="1200" b="1" i="0" kern="1200">
                <a:solidFill>
                  <a:schemeClr val="tx1"/>
                </a:solidFill>
                <a:effectLst/>
                <a:latin typeface="+mn-lt"/>
                <a:ea typeface="+mn-ea"/>
                <a:cs typeface="+mn-cs"/>
              </a:rPr>
              <a:t>Fobier</a:t>
            </a:r>
          </a:p>
          <a:p>
            <a:r>
              <a:rPr lang="nb-NO" sz="1200" b="0" i="0" kern="1200">
                <a:solidFill>
                  <a:schemeClr val="tx1"/>
                </a:solidFill>
                <a:effectLst/>
                <a:latin typeface="+mn-lt"/>
                <a:ea typeface="+mn-ea"/>
                <a:cs typeface="+mn-cs"/>
              </a:rPr>
              <a:t>Fobier er irrasjonell og intens frykt for bestemte situasjoner, gjenstander eller aktiviteter. Det er vanlig å dele inn fobier i tre hovedtyper: sosial fobi, spesifikke fobier og agorafobi.</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Ved sosial fobi er du redd for omgang med andre mennesker. </a:t>
            </a:r>
            <a:r>
              <a:rPr lang="nb-NO" b="0"/>
              <a:t>FRYKT oppmerksomhet og FOR ANDRES NEGATIVE VURDERING AV EN SELV. Angsten </a:t>
            </a:r>
            <a:r>
              <a:rPr lang="nb-NO"/>
              <a:t>rammer særlig når man er sammen med andre mennesker, men det kan være nok å tenke på situasjoner hvor den angstrammede føler seg utrygg. Eksempler på angstskapende situasjoner er angst for å ta ordet i grupper, spise eller drikke på offentlig sted, utføre handlinger mens noen ser eller hører på, snakke til fremmede, snakke i telefon. Det er vanlig at de med sosial angst er bekymret for hva andre tenker om en, og angsten blir ofte ekstra stor i nærvær av autoritetspersoner.</a:t>
            </a:r>
          </a:p>
          <a:p>
            <a:r>
              <a:rPr lang="nb-NO" sz="1200" b="0" i="0" kern="1200">
                <a:solidFill>
                  <a:schemeClr val="tx1"/>
                </a:solidFill>
                <a:effectLst/>
                <a:latin typeface="+mn-lt"/>
                <a:ea typeface="+mn-ea"/>
                <a:cs typeface="+mn-cs"/>
              </a:rPr>
              <a:t>Det kan være andre mennesker generelt eller bestemte grupper mennesker, eventuelt i bestemte situasjoner. Sosial fobi kan innebære en overdreven redsel for å dumme deg ut eller bli ydmyket.</a:t>
            </a:r>
            <a:r>
              <a:rPr lang="nb-NO"/>
              <a:t> Andre betegnelser på sosial angst er sosial fobi og sosial angstforstyrrelse. Sosial angst er en kronisk angst for en rekke dagligdagse situasjoner hvor du møter andre mennesker.</a:t>
            </a:r>
          </a:p>
          <a:p>
            <a:r>
              <a:rPr lang="nb-NO" altLang="nb-NO" kern="0"/>
              <a:t>Eksempler på angstskapende situasjoner:</a:t>
            </a:r>
          </a:p>
          <a:p>
            <a:pPr lvl="1"/>
            <a:r>
              <a:rPr lang="nb-NO" altLang="nb-NO" kern="0"/>
              <a:t>Snakke i forsamlinger</a:t>
            </a:r>
          </a:p>
          <a:p>
            <a:pPr lvl="1"/>
            <a:r>
              <a:rPr lang="nb-NO" altLang="nb-NO" kern="0"/>
              <a:t>Delta i selskaper</a:t>
            </a:r>
          </a:p>
          <a:p>
            <a:pPr lvl="1"/>
            <a:r>
              <a:rPr lang="nb-NO" altLang="nb-NO" kern="0"/>
              <a:t>Offentlige toaletter</a:t>
            </a:r>
          </a:p>
          <a:p>
            <a:pPr lvl="1"/>
            <a:r>
              <a:rPr lang="nb-NO" altLang="nb-NO" kern="0"/>
              <a:t>Autoritetspersoner</a:t>
            </a:r>
          </a:p>
          <a:p>
            <a:pPr lvl="1"/>
            <a:r>
              <a:rPr lang="nb-NO" altLang="nb-NO" kern="0"/>
              <a:t>Møte fremmede</a:t>
            </a:r>
          </a:p>
          <a:p>
            <a:pPr lvl="1"/>
            <a:r>
              <a:rPr lang="nb-NO" altLang="nb-NO" kern="0"/>
              <a:t>Se andre i øynene</a:t>
            </a:r>
          </a:p>
          <a:p>
            <a:pPr lvl="1"/>
            <a:r>
              <a:rPr lang="nb-NO" altLang="nb-NO" kern="0"/>
              <a:t>Spise og drikke, skrive, veksle penger, bruke telefon foran andre</a:t>
            </a:r>
          </a:p>
          <a:p>
            <a:pPr lvl="1"/>
            <a:endParaRPr lang="nb-NO" altLang="nb-NO" kern="0"/>
          </a:p>
          <a:p>
            <a:pPr>
              <a:defRPr/>
            </a:pPr>
            <a:r>
              <a:rPr lang="nb-NO">
                <a:cs typeface="Calibri"/>
              </a:rPr>
              <a:t>Dette er kjente vanlige </a:t>
            </a:r>
            <a:r>
              <a:rPr lang="nb-NO"/>
              <a:t>angstutløsende tanker vedrørende situasjonen man</a:t>
            </a:r>
            <a:r>
              <a:rPr lang="nb-NO">
                <a:cs typeface="Calibri"/>
              </a:rPr>
              <a:t> kan oppleve å ha dersom man sliter med sosial angst. </a:t>
            </a:r>
            <a:r>
              <a:rPr lang="nb-NO"/>
              <a:t>Den vonde sirkelen av forventede negative tanker dras ofte inn i en negativ spiral med unngåelses atferd. </a:t>
            </a:r>
            <a:endParaRPr lang="nb-NO" baseline="0"/>
          </a:p>
          <a:p>
            <a:pPr marL="285750" indent="-285750">
              <a:buFontTx/>
              <a:buChar char="-"/>
            </a:pPr>
            <a:r>
              <a:rPr lang="nb-NO" sz="1200"/>
              <a:t>De andre vil tenke at jeg er dum</a:t>
            </a:r>
          </a:p>
          <a:p>
            <a:pPr marL="285750" indent="-285750">
              <a:buFontTx/>
              <a:buChar char="-"/>
            </a:pPr>
            <a:r>
              <a:rPr lang="nb-NO" sz="1200"/>
              <a:t>Jeg kommer til å skjelve på hendene</a:t>
            </a:r>
          </a:p>
          <a:p>
            <a:pPr marL="285750" indent="-285750">
              <a:buFontTx/>
              <a:buChar char="-"/>
            </a:pPr>
            <a:r>
              <a:rPr lang="nb-NO" sz="1200"/>
              <a:t>De andre vil se at jeg svetter</a:t>
            </a:r>
          </a:p>
          <a:p>
            <a:pPr marL="285750" indent="-285750">
              <a:buFontTx/>
              <a:buChar char="-"/>
            </a:pPr>
            <a:r>
              <a:rPr lang="nb-NO" sz="1200"/>
              <a:t>De kommer til å tenke at jeg er en idiot</a:t>
            </a:r>
          </a:p>
          <a:p>
            <a:pPr marL="285750" indent="-285750">
              <a:buFontTx/>
              <a:buChar char="-"/>
            </a:pPr>
            <a:r>
              <a:rPr lang="nb-NO" sz="1200"/>
              <a:t>De vil se at  jeg rødmer</a:t>
            </a:r>
          </a:p>
          <a:p>
            <a:pPr marL="285750" indent="-285750">
              <a:buFontTx/>
              <a:buChar char="-"/>
            </a:pPr>
            <a:r>
              <a:rPr lang="nb-NO" sz="1200"/>
              <a:t>Jeg har ingenting å komme med</a:t>
            </a:r>
          </a:p>
          <a:p>
            <a:pPr marL="285750" indent="-285750">
              <a:buFontTx/>
              <a:buChar char="-"/>
            </a:pPr>
            <a:r>
              <a:rPr lang="nb-NO" sz="1200"/>
              <a:t>De andre kommer til å avvise meg</a:t>
            </a:r>
          </a:p>
          <a:p>
            <a:pPr lvl="1"/>
            <a:endParaRPr lang="nb-NO" altLang="nb-NO" kern="0"/>
          </a:p>
          <a:p>
            <a:pPr defTabSz="921458">
              <a:defRPr/>
            </a:pPr>
            <a:endParaRPr lang="nb-NO" altLang="nb-NO" kern="0"/>
          </a:p>
          <a:p>
            <a:pPr marL="0" indent="0" defTabSz="921458">
              <a:spcBef>
                <a:spcPts val="0"/>
              </a:spcBef>
              <a:buNone/>
              <a:defRPr/>
            </a:pPr>
            <a:r>
              <a:rPr lang="nb-NO" altLang="nb-NO" kern="0"/>
              <a:t>Typiske symptomer: </a:t>
            </a:r>
          </a:p>
          <a:p>
            <a:r>
              <a:rPr lang="nb-NO"/>
              <a:t>Skj</a:t>
            </a:r>
            <a:r>
              <a:rPr lang="nb-NO" altLang="nb-NO" kern="0"/>
              <a:t>elve på hendene, rødme, svette, klump i halsen, klosset, mislykkes i samtale, skam</a:t>
            </a:r>
          </a:p>
          <a:p>
            <a:r>
              <a:rPr lang="nb-NO"/>
              <a:t>Mest utbredt av angstlidelsene, ca. 11–12 % i løpet av livet</a:t>
            </a:r>
          </a:p>
          <a:p>
            <a:r>
              <a:rPr lang="nb-NO"/>
              <a:t>Debut: tidlig i tenårene, ofte gradvis (ut fra sjenanse)</a:t>
            </a:r>
          </a:p>
          <a:p>
            <a:r>
              <a:rPr lang="nb-NO"/>
              <a:t>Få søker behandling selv, tror ikke at hjelp er mulig</a:t>
            </a:r>
          </a:p>
          <a:p>
            <a:r>
              <a:rPr lang="nb-NO"/>
              <a:t>Bare et mindretall bra etter 12 år uten adekvat behandling</a:t>
            </a:r>
          </a:p>
          <a:p>
            <a:r>
              <a:rPr lang="nb-NO"/>
              <a:t>Problemer i opp til 15 år før behandling</a:t>
            </a:r>
          </a:p>
          <a:p>
            <a:r>
              <a:rPr lang="nb-NO"/>
              <a:t>Et flertall mottar aldri adekvat behandling</a:t>
            </a:r>
          </a:p>
          <a:p>
            <a:r>
              <a:rPr lang="nb-NO"/>
              <a:t>Økt risiko for rusproblemer og depresjon</a:t>
            </a:r>
          </a:p>
          <a:p>
            <a:endParaRPr lang="nb-NO"/>
          </a:p>
          <a:p>
            <a:endParaRPr lang="nb-NO" sz="1200" b="0" i="0" kern="1200">
              <a:solidFill>
                <a:schemeClr val="tx1"/>
              </a:solidFill>
              <a:effectLst/>
              <a:latin typeface="+mn-lt"/>
              <a:ea typeface="+mn-ea"/>
              <a:cs typeface="+mn-cs"/>
            </a:endParaRPr>
          </a:p>
          <a:p>
            <a:r>
              <a:rPr lang="nb-NO" sz="1200" b="0" i="0" kern="1200">
                <a:solidFill>
                  <a:schemeClr val="tx1"/>
                </a:solidFill>
                <a:effectLst/>
                <a:latin typeface="+mn-lt"/>
                <a:ea typeface="+mn-ea"/>
                <a:cs typeface="+mn-cs"/>
              </a:rPr>
              <a:t>Spesifikke fobier dreier seg om helt bestemte gjenstander eller situasjoner, som edderkopper, hunder, høyder eller flyreiser. Kan være en ting eller flere ting. </a:t>
            </a:r>
          </a:p>
          <a:p>
            <a:endParaRPr lang="nb-NO" sz="1200" b="0" i="0" kern="1200">
              <a:solidFill>
                <a:schemeClr val="tx1"/>
              </a:solidFill>
              <a:effectLst/>
              <a:latin typeface="+mn-lt"/>
              <a:ea typeface="+mn-ea"/>
              <a:cs typeface="+mn-cs"/>
            </a:endParaRPr>
          </a:p>
          <a:p>
            <a:pPr>
              <a:defRPr/>
            </a:pPr>
            <a:r>
              <a:rPr lang="nb-NO" sz="1200" b="0" i="0" kern="1200">
                <a:solidFill>
                  <a:schemeClr val="tx1"/>
                </a:solidFill>
                <a:effectLst/>
                <a:latin typeface="+mn-lt"/>
                <a:ea typeface="+mn-ea"/>
                <a:cs typeface="+mn-cs"/>
              </a:rPr>
              <a:t>Agorafobi er frykt for å forlate hjemmet og begi seg ut på områder som oppfattes som usikre. Denne fobien er særlig knyttet til åpne plasser og steder med mange mennesker, for eksempel butikker, offentlige transportmidler etc.</a:t>
            </a:r>
            <a:r>
              <a:rPr lang="nb-NO" b="0"/>
              <a:t> VÆRE I EN SITUASJON ,MAN IKKE KOMMER SEG UNNA ELLER KAN FÅ HJELP.</a:t>
            </a:r>
          </a:p>
          <a:p>
            <a:pPr>
              <a:defRPr/>
            </a:pPr>
            <a:endParaRPr lang="nb-NO" sz="1200" b="0" i="0" kern="1200">
              <a:solidFill>
                <a:schemeClr val="tx1"/>
              </a:solidFill>
              <a:effectLst/>
              <a:latin typeface="+mn-lt"/>
              <a:ea typeface="+mn-ea"/>
              <a:cs typeface="+mn-cs"/>
            </a:endParaRPr>
          </a:p>
          <a:p>
            <a:r>
              <a:rPr lang="nb-NO" sz="1200" b="1" i="0" kern="1200">
                <a:solidFill>
                  <a:schemeClr val="tx1"/>
                </a:solidFill>
                <a:effectLst/>
                <a:latin typeface="+mn-lt"/>
                <a:ea typeface="+mn-ea"/>
                <a:cs typeface="+mn-cs"/>
              </a:rPr>
              <a:t>Posttraumatisk stresslidelse</a:t>
            </a:r>
          </a:p>
          <a:p>
            <a:r>
              <a:rPr lang="nb-NO" sz="1200" b="0" i="0" u="none" strike="noStrike" kern="1200">
                <a:solidFill>
                  <a:schemeClr val="tx1"/>
                </a:solidFill>
                <a:effectLst/>
                <a:latin typeface="+mn-lt"/>
                <a:ea typeface="+mn-ea"/>
                <a:cs typeface="+mn-cs"/>
                <a:hlinkClick r:id="rId6"/>
              </a:rPr>
              <a:t>Posttraumatisk stresslidelse</a:t>
            </a:r>
            <a:r>
              <a:rPr lang="nb-NO" sz="1200" b="0" i="0" kern="1200">
                <a:solidFill>
                  <a:schemeClr val="tx1"/>
                </a:solidFill>
                <a:effectLst/>
                <a:latin typeface="+mn-lt"/>
                <a:ea typeface="+mn-ea"/>
                <a:cs typeface="+mn-cs"/>
              </a:rPr>
              <a:t> oppstår som en forsinket eller langvarig reaksjon på en hendelse som opplevdes som ekstremt skremmende eller psykisk smertefull. Denne hendelsen kan innebære en trussel om død for en selv eller andre, eller mot ens egen eller andres fysiske, seksuelle eller psykiske integritet. Eksempler er katastrofer, alvorlige ulykker og voldtekt. Trusselen oppleves som overveldende i forhold til den enkeltes evne/ mulighet til å mestre situasjonen.</a:t>
            </a:r>
          </a:p>
          <a:p>
            <a:r>
              <a:rPr lang="nb-NO" sz="1200" b="0" i="0" kern="1200">
                <a:solidFill>
                  <a:schemeClr val="tx1"/>
                </a:solidFill>
                <a:effectLst/>
                <a:latin typeface="+mn-lt"/>
                <a:ea typeface="+mn-ea"/>
                <a:cs typeface="+mn-cs"/>
              </a:rPr>
              <a:t>Den opprinnelige skrekkopplevelsen gjenoppleves gjerne gjennom indre bilder/ «flashbacks», tanker eller mareritt. Andre symptomer er anspenthet, skvettenhet, sinne, fysiske smerter og søvnproblemer («autonom hyperaktivitet») og unnvikelse av alt som minner om den traumatiske hendelsen. Dette kan være veldig energitappende.</a:t>
            </a:r>
          </a:p>
          <a:p>
            <a:r>
              <a:rPr lang="nb-NO" sz="1200" b="0" i="0" kern="1200">
                <a:solidFill>
                  <a:schemeClr val="tx1"/>
                </a:solidFill>
                <a:effectLst/>
                <a:latin typeface="+mn-lt"/>
                <a:ea typeface="+mn-ea"/>
                <a:cs typeface="+mn-cs"/>
              </a:rPr>
              <a:t>Det kan også være at du har konsentrasjonsvansker og hukommelsesproblemer. Formelle diagnostiske kriterier krever at symptomene varer mer enn en måned, og at de forårsaker betydelig svekkelse i sosiale, yrkesmessige eller andre viktige funksjonsområder.</a:t>
            </a:r>
          </a:p>
          <a:p>
            <a:r>
              <a:rPr lang="nb-NO" sz="1200" b="1" i="0" kern="1200">
                <a:solidFill>
                  <a:schemeClr val="tx1"/>
                </a:solidFill>
                <a:effectLst/>
                <a:latin typeface="+mn-lt"/>
                <a:ea typeface="+mn-ea"/>
                <a:cs typeface="+mn-cs"/>
              </a:rPr>
              <a:t>Tvangslidelser</a:t>
            </a:r>
          </a:p>
          <a:p>
            <a:r>
              <a:rPr lang="nb-NO" sz="1200" b="0" i="0" u="none" strike="noStrike" kern="1200">
                <a:solidFill>
                  <a:schemeClr val="tx1"/>
                </a:solidFill>
                <a:effectLst/>
                <a:latin typeface="+mn-lt"/>
                <a:ea typeface="+mn-ea"/>
                <a:cs typeface="+mn-cs"/>
                <a:hlinkClick r:id="rId7"/>
              </a:rPr>
              <a:t>Tvangslidelser</a:t>
            </a:r>
            <a:r>
              <a:rPr lang="nb-NO" sz="1200" b="0" i="0" kern="1200">
                <a:solidFill>
                  <a:schemeClr val="tx1"/>
                </a:solidFill>
                <a:effectLst/>
                <a:latin typeface="+mn-lt"/>
                <a:ea typeface="+mn-ea"/>
                <a:cs typeface="+mn-cs"/>
              </a:rPr>
              <a:t> arter seg som tvangstanker og tvangshandlinger. Tvangstankene er forbundet med angstforestillinger. Tvangshandlinger er ofte konsekvenser av tvangstankene og tjener til å redusere angsten.​</a:t>
            </a:r>
          </a:p>
          <a:p>
            <a:endParaRPr lang="nb-NO"/>
          </a:p>
        </p:txBody>
      </p:sp>
      <p:sp>
        <p:nvSpPr>
          <p:cNvPr id="4" name="Plassholder for lysbildenummer 3"/>
          <p:cNvSpPr>
            <a:spLocks noGrp="1"/>
          </p:cNvSpPr>
          <p:nvPr>
            <p:ph type="sldNum" sz="quarter" idx="5"/>
          </p:nvPr>
        </p:nvSpPr>
        <p:spPr/>
        <p:txBody>
          <a:bodyPr/>
          <a:lstStyle/>
          <a:p>
            <a:fld id="{19694F2D-F7E4-4E9D-845C-694C0CB9F015}" type="slidenum">
              <a:rPr lang="nb-NO" smtClean="0"/>
              <a:t>23</a:t>
            </a:fld>
            <a:endParaRPr lang="nb-NO"/>
          </a:p>
        </p:txBody>
      </p:sp>
    </p:spTree>
    <p:extLst>
      <p:ext uri="{BB962C8B-B14F-4D97-AF65-F5344CB8AC3E}">
        <p14:creationId xmlns:p14="http://schemas.microsoft.com/office/powerpoint/2010/main" val="106581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i="0" kern="1200" dirty="0">
                <a:solidFill>
                  <a:schemeClr val="tx1"/>
                </a:solidFill>
                <a:effectLst/>
                <a:latin typeface="+mn-lt"/>
                <a:ea typeface="+mn-ea"/>
                <a:cs typeface="+mn-cs"/>
              </a:rPr>
              <a:t>Varighet minst 14 dager, hatt det slik de fleste dager </a:t>
            </a:r>
          </a:p>
          <a:p>
            <a:pPr>
              <a:defRPr/>
            </a:pPr>
            <a:endParaRPr lang="nb-NO" sz="1200" b="0" i="0" kern="1200" dirty="0">
              <a:solidFill>
                <a:schemeClr val="tx1"/>
              </a:solidFill>
              <a:effectLst/>
              <a:latin typeface="+mn-lt"/>
              <a:ea typeface="+mn-ea"/>
              <a:cs typeface="+mn-cs"/>
            </a:endParaRPr>
          </a:p>
          <a:p>
            <a:pPr>
              <a:defRPr/>
            </a:pPr>
            <a:r>
              <a:rPr lang="nb-NO" sz="1200" b="0" i="0" kern="1200" dirty="0">
                <a:solidFill>
                  <a:schemeClr val="tx1"/>
                </a:solidFill>
                <a:effectLst/>
                <a:latin typeface="+mn-lt"/>
                <a:ea typeface="+mn-ea"/>
                <a:cs typeface="+mn-cs"/>
              </a:rPr>
              <a:t>Depresjon er en </a:t>
            </a:r>
            <a:r>
              <a:rPr lang="nb-NO" dirty="0"/>
              <a:t>bred diagnosegruppe</a:t>
            </a:r>
            <a:r>
              <a:rPr lang="nb-NO" sz="1200" b="0" i="0" kern="1200" dirty="0">
                <a:solidFill>
                  <a:schemeClr val="tx1"/>
                </a:solidFill>
                <a:effectLst/>
                <a:latin typeface="+mn-lt"/>
                <a:ea typeface="+mn-ea"/>
                <a:cs typeface="+mn-cs"/>
              </a:rPr>
              <a:t>, </a:t>
            </a:r>
            <a:r>
              <a:rPr lang="nb-NO" dirty="0"/>
              <a:t>som betyr at det er stor ulikhet i gruppen så vel det er ulike mennesker. Det som går igjen av</a:t>
            </a:r>
            <a:r>
              <a:rPr lang="nb-NO" sz="1200" b="0" i="0" kern="1200" dirty="0">
                <a:solidFill>
                  <a:schemeClr val="tx1"/>
                </a:solidFill>
                <a:effectLst/>
                <a:latin typeface="+mn-lt"/>
                <a:ea typeface="+mn-ea"/>
                <a:cs typeface="+mn-cs"/>
              </a:rPr>
              <a:t> </a:t>
            </a:r>
            <a:r>
              <a:rPr lang="nb-NO" dirty="0"/>
              <a:t>felles kjennetegn  </a:t>
            </a:r>
            <a:r>
              <a:rPr lang="nb-NO" sz="1200" b="0" i="0" kern="1200" dirty="0">
                <a:solidFill>
                  <a:schemeClr val="tx1"/>
                </a:solidFill>
                <a:effectLst/>
                <a:latin typeface="+mn-lt"/>
                <a:ea typeface="+mn-ea"/>
                <a:cs typeface="+mn-cs"/>
              </a:rPr>
              <a:t>er senket stemningsleie,</a:t>
            </a:r>
            <a:r>
              <a:rPr lang="nb-NO" dirty="0"/>
              <a:t> </a:t>
            </a:r>
            <a:r>
              <a:rPr lang="nb-NO" sz="1200" b="0" i="0" kern="1200" dirty="0">
                <a:solidFill>
                  <a:schemeClr val="tx1"/>
                </a:solidFill>
                <a:effectLst/>
                <a:latin typeface="+mn-lt"/>
                <a:ea typeface="+mn-ea"/>
                <a:cs typeface="+mn-cs"/>
              </a:rPr>
              <a:t>mangel på interesse og glede over de fleste aktiviteter, tretthet og nedsatt energi. Andre vanlige symptomer er: </a:t>
            </a:r>
            <a:r>
              <a:rPr lang="nb-NO" dirty="0"/>
              <a:t>redusert konsentrasjon og oppmerksomhet. </a:t>
            </a:r>
            <a:r>
              <a:rPr lang="nb-NO" sz="1200" b="0" i="0" kern="1200" dirty="0">
                <a:solidFill>
                  <a:schemeClr val="tx1"/>
                </a:solidFill>
                <a:effectLst/>
                <a:latin typeface="+mn-lt"/>
                <a:ea typeface="+mn-ea"/>
                <a:cs typeface="+mn-cs"/>
              </a:rPr>
              <a:t>Depresjon kan kalles en motivasjonslidelse, for den går utover motivasjonen til å gjøre ting man vanligvis er glad i.</a:t>
            </a:r>
            <a:endParaRPr lang="en-US" dirty="0"/>
          </a:p>
          <a:p>
            <a:pPr>
              <a:defRPr/>
            </a:pPr>
            <a:r>
              <a:rPr lang="nb-NO" dirty="0"/>
              <a:t>Andre kjennetegn kan være redusert selvfølelse og selvtillit, skyldfølelse og mindreverdighetsfølelse.</a:t>
            </a:r>
            <a:endParaRPr lang="nb-NO" dirty="0">
              <a:cs typeface="Calibri"/>
            </a:endParaRPr>
          </a:p>
          <a:p>
            <a:r>
              <a:rPr lang="nb-NO" dirty="0"/>
              <a:t>negative og pessimistiske tanker om fremtiden</a:t>
            </a:r>
            <a:endParaRPr lang="nb-NO" dirty="0">
              <a:cs typeface="Calibri"/>
            </a:endParaRPr>
          </a:p>
          <a:p>
            <a:r>
              <a:rPr lang="nb-NO" dirty="0"/>
              <a:t>redusert eller økt appetitt</a:t>
            </a:r>
            <a:endParaRPr lang="nb-NO" dirty="0">
              <a:cs typeface="Calibri" panose="020F0502020204030204"/>
            </a:endParaRPr>
          </a:p>
          <a:p>
            <a:r>
              <a:rPr lang="nb-NO" dirty="0"/>
              <a:t>tretthet, initiativløshet søvnforstyrrelser</a:t>
            </a:r>
            <a:endParaRPr lang="nb-NO" dirty="0">
              <a:cs typeface="Calibri"/>
            </a:endParaRPr>
          </a:p>
          <a:p>
            <a:r>
              <a:rPr lang="nb-NO" dirty="0">
                <a:cs typeface="Calibri"/>
              </a:rPr>
              <a:t>Kroppslige fornemmelser som uro, rastløshet, smerter og andre kroppslig ubehag</a:t>
            </a:r>
          </a:p>
          <a:p>
            <a:r>
              <a:rPr lang="nb-NO" dirty="0"/>
              <a:t>tanker og planer om selvmord</a:t>
            </a:r>
            <a:endParaRPr lang="nb-NO" dirty="0">
              <a:cs typeface="Calibri"/>
            </a:endParaRPr>
          </a:p>
          <a:p>
            <a:endParaRPr lang="nb-NO" sz="1200" b="0" i="0" kern="1200" dirty="0">
              <a:solidFill>
                <a:schemeClr val="tx1"/>
              </a:solidFill>
              <a:effectLst/>
              <a:latin typeface="+mn-lt"/>
              <a:cs typeface="Calibri"/>
            </a:endParaRPr>
          </a:p>
          <a:p>
            <a:pPr marL="285750" indent="-285750">
              <a:buFont typeface="Arial,Sans-Serif"/>
              <a:buChar char="•"/>
            </a:pPr>
            <a:r>
              <a:rPr lang="nb-NO" dirty="0"/>
              <a:t> Har du de siste to uker kjent deg nedfor, trist og ofte følt at alt var håpløst?</a:t>
            </a:r>
            <a:endParaRPr lang="en-US" dirty="0"/>
          </a:p>
          <a:p>
            <a:pPr marL="285750" indent="-285750">
              <a:buFont typeface="Arial,Sans-Serif"/>
              <a:buChar char="•"/>
            </a:pPr>
            <a:endParaRPr lang="nb-NO" dirty="0"/>
          </a:p>
          <a:p>
            <a:pPr marL="285750" indent="-285750">
              <a:buFont typeface="Arial,Sans-Serif"/>
              <a:buChar char="•"/>
            </a:pPr>
            <a:r>
              <a:rPr lang="nb-NO" dirty="0"/>
              <a:t>Har du de siste to uker følt at du ikke interesserer deg for eller gleder deg over det du gjør?</a:t>
            </a:r>
          </a:p>
          <a:p>
            <a:endParaRPr lang="nb-NO" sz="1200" b="0" i="0" kern="1200" dirty="0">
              <a:solidFill>
                <a:schemeClr val="tx1"/>
              </a:solidFill>
              <a:effectLst/>
              <a:latin typeface="+mn-lt"/>
              <a:cs typeface="Calibri"/>
            </a:endParaRPr>
          </a:p>
          <a:p>
            <a:endParaRPr lang="nb-NO" sz="1200" b="0" i="0" kern="1200" dirty="0">
              <a:solidFill>
                <a:schemeClr val="tx1"/>
              </a:solidFill>
              <a:effectLst/>
              <a:latin typeface="+mn-lt"/>
              <a:cs typeface="Calibri"/>
            </a:endParaRPr>
          </a:p>
          <a:p>
            <a:r>
              <a:rPr lang="nb-NO" dirty="0"/>
              <a:t>Depresjon setter ofte lokk på både positive og negative følelser, glede så vel som sorg. Man kan bli følelsesmessig tom og flat på et vis. Negativ tenkning dominerer –  og tendensen til automatisk å tenke negativt, selvkritisk og pessimistisk, til å gruble over det en ikke får til og alle nederlag, kan føre til Depresjon kan også føre til at en får mer skyldfølelse, skamfølelse og dårlig samvittighet </a:t>
            </a:r>
          </a:p>
          <a:p>
            <a:r>
              <a:rPr lang="nb-NO" dirty="0"/>
              <a:t>Vi nevner også irritabilitet som et vanlig symptom på depresjon. Det er et utgangspunkt for å snakke om den generelle negativisme som ofte preger deprimerte mennesker og de negative følger dette har for relasjoner og samspill, som kanskje andre legger merke til utad.</a:t>
            </a:r>
          </a:p>
          <a:p>
            <a:r>
              <a:rPr lang="nb-NO" dirty="0"/>
              <a:t>Depresjonen gjør at man mister tilgang til nøytrale og positive minner og de negative minnene blir veldig tydelige.</a:t>
            </a:r>
          </a:p>
          <a:p>
            <a:r>
              <a:rPr lang="nb-NO" dirty="0"/>
              <a:t>Depressive lidelser er tyver som tar lykken fra mennesker. De stjeler selvtillit, energi og livslyst.</a:t>
            </a:r>
          </a:p>
          <a:p>
            <a:r>
              <a:rPr lang="nb-NO" dirty="0"/>
              <a:t>Depresjonen kan prege hele måten du ser verden på. Den forsterker problemene som allerede finnes i livet. Et kjennetegn på alvorlig depresjon er at du mister deg selv som støttespiller, nettopp på det tidspunktet da du sliter som mest. I verste fall opplever du en stadig strøm av negative tanker om at du ikke er noe verdt, at livet er meningsløst og at fremtiden er håpløs. Ofte er du selv ikke klar over at du er utsatt for denne depressive propagandaen. Derfor er det så viktig å ha Kjennskap til sentrale symptomer også som del i en «eksternaliseringsprosess», det vil si å lære seg å kjenne igjen hva som hører til selve den depressive tilstanden, i motsetning til egenskaper ved en selv som menneske. </a:t>
            </a:r>
          </a:p>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628F2-078B-4ACC-8F1B-C8397DE3445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839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Depresjon stjeler energi, håp, og motivasjon og gjør det vanskelig å få gjort det en trenger å gjøre for å føle seg bedre. Ingen blir vant til å være deprimert og det kan gjøre like vondt hver gang man opplever å kjenne på denne nedstemtheten I ulik grad og omfang. Alle kan utvikle selvmordstanker av ulike grunner. Nesten halvparten av befolkningen vil ha kjent på tanken om at "nå orker jeg ikke mer" eller nå vil jeg bare dø. Tanken kan oppstå når man er i en vanskelig situasjon og vi har det vondt,  så demper følelsene seg og så begynner vi å tenke </a:t>
            </a:r>
            <a:r>
              <a:rPr lang="nb-NO" i="1"/>
              <a:t>«dette finner jeg en løsning på».</a:t>
            </a:r>
            <a:r>
              <a:rPr lang="nb-NO"/>
              <a:t> Men for noen tar ikke disse tankene slutt og kan for noen kjennes på som den eneste løsning på egen situasjon og smerte. Det vi vet e at det kan være veldig vanskelig å tenke muligheter og løsninger, når man står i en intens, emosjonell situasjon, eller når livet kjennes tomt og meningsløst. Det de aller fleste trenger er forandring i livet, en utvei, uten egentlig et reelt ønske om å dø. </a:t>
            </a:r>
            <a:endParaRPr lang="nb-NO">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FD6BA-EAE5-4FD0-A5C6-99B802143F15}"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85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i="0" dirty="0">
              <a:solidFill>
                <a:srgbClr val="000000"/>
              </a:solidFill>
              <a:effectLst/>
              <a:latin typeface="Open Sans" panose="020B0606030504020204" pitchFamily="34" charset="0"/>
            </a:endParaRPr>
          </a:p>
          <a:p>
            <a:endParaRPr lang="nb-NO" b="1" i="0" dirty="0">
              <a:solidFill>
                <a:srgbClr val="000000"/>
              </a:solidFill>
              <a:effectLst/>
              <a:latin typeface="Open Sans" panose="020B0606030504020204" pitchFamily="34" charset="0"/>
            </a:endParaRPr>
          </a:p>
          <a:p>
            <a:r>
              <a:rPr lang="nb-NO" b="1" i="0" dirty="0">
                <a:solidFill>
                  <a:srgbClr val="000000"/>
                </a:solidFill>
                <a:effectLst/>
                <a:latin typeface="Open Sans" panose="020B0606030504020204" pitchFamily="34" charset="0"/>
              </a:rPr>
              <a:t>Svein Øverland har kommet med noen tips til bekymringssamtalen:</a:t>
            </a:r>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26</a:t>
            </a:fld>
            <a:endParaRPr lang="nb-NO"/>
          </a:p>
        </p:txBody>
      </p:sp>
    </p:spTree>
    <p:extLst>
      <p:ext uri="{BB962C8B-B14F-4D97-AF65-F5344CB8AC3E}">
        <p14:creationId xmlns:p14="http://schemas.microsoft.com/office/powerpoint/2010/main" val="2945671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indent="0" defTabSz="914400">
              <a:spcBef>
                <a:spcPts val="1000"/>
              </a:spcBef>
              <a:buNone/>
            </a:pPr>
            <a:r>
              <a:rPr lang="en-US" sz="1200" dirty="0"/>
              <a:t>De </a:t>
            </a:r>
            <a:r>
              <a:rPr lang="en-US" sz="1200" dirty="0" err="1"/>
              <a:t>fleste</a:t>
            </a:r>
            <a:r>
              <a:rPr lang="en-US" sz="1200" dirty="0"/>
              <a:t> Rask Psykisk </a:t>
            </a:r>
            <a:r>
              <a:rPr lang="en-US" sz="1200" dirty="0" err="1"/>
              <a:t>helsehjelpsteamene</a:t>
            </a:r>
            <a:r>
              <a:rPr lang="en-US" sz="1200" dirty="0"/>
              <a:t> I Norge </a:t>
            </a:r>
            <a:r>
              <a:rPr lang="en-US" sz="1200" dirty="0" err="1"/>
              <a:t>har</a:t>
            </a:r>
            <a:r>
              <a:rPr lang="en-US" sz="1200" dirty="0"/>
              <a:t> </a:t>
            </a:r>
            <a:r>
              <a:rPr lang="en-US" sz="1200" dirty="0" err="1"/>
              <a:t>tilbud</a:t>
            </a:r>
            <a:r>
              <a:rPr lang="en-US" sz="1200" dirty="0"/>
              <a:t> </a:t>
            </a:r>
            <a:r>
              <a:rPr lang="en-US" sz="1200" dirty="0" err="1"/>
              <a:t>fra</a:t>
            </a:r>
            <a:r>
              <a:rPr lang="en-US" sz="1200" dirty="0"/>
              <a:t> 16 </a:t>
            </a:r>
            <a:r>
              <a:rPr lang="en-US" sz="1200" dirty="0" err="1"/>
              <a:t>år</a:t>
            </a:r>
            <a:r>
              <a:rPr lang="en-US" sz="1200" dirty="0"/>
              <a:t> og </a:t>
            </a:r>
            <a:r>
              <a:rPr lang="en-US" sz="1200" dirty="0" err="1"/>
              <a:t>oppover</a:t>
            </a:r>
            <a:r>
              <a:rPr lang="en-US" sz="1200" dirty="0"/>
              <a:t> </a:t>
            </a:r>
          </a:p>
          <a:p>
            <a:pPr marL="0" indent="0" defTabSz="914400">
              <a:spcBef>
                <a:spcPts val="1000"/>
              </a:spcBef>
              <a:buNone/>
            </a:pPr>
            <a:endParaRPr lang="en-US" sz="1200" dirty="0"/>
          </a:p>
          <a:p>
            <a:pPr marL="0" indent="0" defTabSz="914400">
              <a:spcBef>
                <a:spcPts val="1000"/>
              </a:spcBef>
              <a:buNone/>
            </a:pPr>
            <a:r>
              <a:rPr lang="en-US" sz="1200" dirty="0" err="1"/>
              <a:t>Innholdet</a:t>
            </a:r>
            <a:r>
              <a:rPr lang="en-US" sz="1200" dirty="0"/>
              <a:t> </a:t>
            </a:r>
            <a:r>
              <a:rPr lang="en-US" sz="1200" dirty="0" err="1"/>
              <a:t>i</a:t>
            </a:r>
            <a:r>
              <a:rPr lang="en-US" sz="1200" dirty="0"/>
              <a:t> </a:t>
            </a:r>
            <a:r>
              <a:rPr lang="en-US" sz="1200" dirty="0" err="1"/>
              <a:t>tilbudet</a:t>
            </a:r>
            <a:r>
              <a:rPr lang="en-US" sz="1200" dirty="0"/>
              <a:t> </a:t>
            </a:r>
            <a:r>
              <a:rPr lang="en-US" sz="1200" dirty="0" err="1"/>
              <a:t>utformes</a:t>
            </a:r>
            <a:r>
              <a:rPr lang="en-US" sz="1200" dirty="0"/>
              <a:t> </a:t>
            </a:r>
            <a:r>
              <a:rPr lang="en-US" sz="1200" dirty="0" err="1"/>
              <a:t>i</a:t>
            </a:r>
            <a:r>
              <a:rPr lang="en-US" sz="1200" dirty="0"/>
              <a:t> dialog med </a:t>
            </a:r>
            <a:r>
              <a:rPr lang="en-US" sz="1200" dirty="0" err="1"/>
              <a:t>brukeren</a:t>
            </a:r>
            <a:r>
              <a:rPr lang="en-US" sz="1200" dirty="0"/>
              <a:t>.</a:t>
            </a:r>
          </a:p>
          <a:p>
            <a:pPr marL="0" indent="0">
              <a:buNone/>
            </a:pPr>
            <a:r>
              <a:rPr lang="en-US" sz="1200" dirty="0">
                <a:cs typeface="Calibri"/>
              </a:rPr>
              <a:t>Mixed-care</a:t>
            </a:r>
          </a:p>
          <a:p>
            <a:endParaRPr lang="nb-NO" dirty="0"/>
          </a:p>
          <a:p>
            <a:r>
              <a:rPr lang="nb-NO" dirty="0"/>
              <a:t>Rask psykisk helsehjelp er delt inn i ulike tilbud som vurderes ut fra pasientens behov. Det første som tilbys er introduksjonskurs eller assistert selvhjelp. Introduksjonskursene tilbys ukentlig i fire uker. Temaene er </a:t>
            </a:r>
            <a:r>
              <a:rPr lang="nb-NO" baseline="0" dirty="0"/>
              <a:t>introduksjon til kognitiv terapi, om depresjon og søvn, angst og livsmestring med fokus på selvhevdelse og arbeid. Formålet med de ulike introkursene er å gi økt kunnskap, samt helt konkrete verktøy som kan brukes for å håndtere negative tanker og følelser. </a:t>
            </a:r>
          </a:p>
          <a:p>
            <a:endParaRPr lang="nb-NO" baseline="0" dirty="0"/>
          </a:p>
          <a:p>
            <a:r>
              <a:rPr lang="nb-NO" baseline="0" dirty="0"/>
              <a:t>Hjelp til selvhjelp – forebygge forverring </a:t>
            </a:r>
          </a:p>
          <a:p>
            <a:endParaRPr lang="nb-NO" baseline="0" dirty="0"/>
          </a:p>
          <a:p>
            <a:endParaRPr lang="nb-NO" baseline="0" dirty="0"/>
          </a:p>
          <a:p>
            <a:endParaRPr lang="nb-NO" baseline="0" dirty="0"/>
          </a:p>
        </p:txBody>
      </p:sp>
      <p:sp>
        <p:nvSpPr>
          <p:cNvPr id="4" name="Plassholder for lysbildenummer 3"/>
          <p:cNvSpPr>
            <a:spLocks noGrp="1"/>
          </p:cNvSpPr>
          <p:nvPr>
            <p:ph type="sldNum" sz="quarter" idx="10"/>
          </p:nvPr>
        </p:nvSpPr>
        <p:spPr/>
        <p:txBody>
          <a:bodyPr/>
          <a:lstStyle/>
          <a:p>
            <a:fld id="{CD27ABC4-DA41-4A95-B97E-454FB1826093}" type="slidenum">
              <a:rPr lang="nb-NO" smtClean="0"/>
              <a:t>29</a:t>
            </a:fld>
            <a:endParaRPr lang="nb-NO"/>
          </a:p>
        </p:txBody>
      </p:sp>
    </p:spTree>
    <p:extLst>
      <p:ext uri="{BB962C8B-B14F-4D97-AF65-F5344CB8AC3E}">
        <p14:creationId xmlns:p14="http://schemas.microsoft.com/office/powerpoint/2010/main" val="41459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00000"/>
                </a:solidFill>
                <a:effectLst/>
                <a:latin typeface="Source Sans Pro" panose="020B0503030403020204" pitchFamily="34" charset="0"/>
              </a:rPr>
              <a:t>VIVAT ulike kurs – OPS 4 timer – teori og ferdighetstrening </a:t>
            </a:r>
          </a:p>
          <a:p>
            <a:pPr algn="l"/>
            <a:endParaRPr lang="nb-NO" b="0" i="0" dirty="0">
              <a:solidFill>
                <a:srgbClr val="000000"/>
              </a:solidFill>
              <a:effectLst/>
              <a:latin typeface="Source Sans Pro" panose="020B0503030403020204" pitchFamily="34" charset="0"/>
            </a:endParaRPr>
          </a:p>
          <a:p>
            <a:pPr algn="l"/>
            <a:r>
              <a:rPr lang="nb-NO" b="0" i="0" dirty="0">
                <a:solidFill>
                  <a:srgbClr val="000000"/>
                </a:solidFill>
                <a:effectLst/>
                <a:latin typeface="Source Sans Pro" panose="020B0503030403020204" pitchFamily="34" charset="0"/>
              </a:rPr>
              <a:t>De fleste opplever vanskelige perioder i livet. Vi mennesker tåler ikke alt, og mange problemer på en gang kan bli for mye. Når alt virker håpløst og mørkt, er det ikke uvanlig å få tanker om døden og at livet ikke er verdt å leve. </a:t>
            </a:r>
          </a:p>
          <a:p>
            <a:pPr algn="l"/>
            <a:r>
              <a:rPr lang="nb-NO" b="0" i="0" dirty="0">
                <a:solidFill>
                  <a:srgbClr val="000000"/>
                </a:solidFill>
                <a:effectLst/>
                <a:latin typeface="Source Sans Pro" panose="020B0503030403020204" pitchFamily="34" charset="0"/>
              </a:rPr>
              <a:t>Forskning tyder på at cirka 1 av 20 opplever selvmordstanker i løpet av livet. Likevel er det veldig få som ikke ønsker å leve. Det de fleste ønsker, er en forandring i livet sitt akkurat nå. Selv om du i perioder kan oppleve smerte og håpløshet, må du ikke gi opp. Det er mulig å få hjelp, og livet vil bli bedre igjen. Det er det viktig at du også vet.</a:t>
            </a:r>
          </a:p>
          <a:p>
            <a:pPr algn="l"/>
            <a:r>
              <a:rPr lang="nb-NO" b="0" i="0" dirty="0">
                <a:solidFill>
                  <a:srgbClr val="000000"/>
                </a:solidFill>
                <a:effectLst/>
                <a:latin typeface="Source Sans Pro" panose="020B0503030403020204" pitchFamily="34" charset="0"/>
              </a:rPr>
              <a:t>Selvmordstanker kan være alt fra flyktige tanker om at livet ikke er verdt å leve, til konkrete tanker og planer om å ta sitt eget liv.</a:t>
            </a:r>
          </a:p>
          <a:p>
            <a:pPr algn="l"/>
            <a:r>
              <a:rPr lang="nb-NO" b="0" i="0" dirty="0">
                <a:solidFill>
                  <a:srgbClr val="000000"/>
                </a:solidFill>
                <a:effectLst/>
                <a:latin typeface="Source Sans Pro" panose="020B0503030403020204" pitchFamily="34" charset="0"/>
              </a:rPr>
              <a:t>Årsakene til at noen får selvmordstanker eller velger å avslutte livet er ofte sammensatte. En del opplever selvmordstanker i forbindelse med psykiske lidelser og vansker, andre som en reaksjon på en livskrise. For andre igjen er det ikke mulig å peke på noen bestemt årsak.</a:t>
            </a:r>
          </a:p>
          <a:p>
            <a:endParaRPr lang="nb-NO" dirty="0"/>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30</a:t>
            </a:fld>
            <a:endParaRPr lang="nb-NO"/>
          </a:p>
        </p:txBody>
      </p:sp>
    </p:spTree>
    <p:extLst>
      <p:ext uri="{BB962C8B-B14F-4D97-AF65-F5344CB8AC3E}">
        <p14:creationId xmlns:p14="http://schemas.microsoft.com/office/powerpoint/2010/main" val="4129840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Helsenorge.no Tankevirus-appen </a:t>
            </a:r>
          </a:p>
        </p:txBody>
      </p:sp>
      <p:sp>
        <p:nvSpPr>
          <p:cNvPr id="4" name="Plassholder for lysbildenummer 3"/>
          <p:cNvSpPr>
            <a:spLocks noGrp="1"/>
          </p:cNvSpPr>
          <p:nvPr>
            <p:ph type="sldNum" sz="quarter" idx="5"/>
          </p:nvPr>
        </p:nvSpPr>
        <p:spPr/>
        <p:txBody>
          <a:bodyPr/>
          <a:lstStyle/>
          <a:p>
            <a:fld id="{48DB97C4-5B21-4BFA-93B8-D3C9F0F6DA03}" type="slidenum">
              <a:rPr lang="nb-NO" smtClean="0"/>
              <a:t>32</a:t>
            </a:fld>
            <a:endParaRPr lang="nb-NO"/>
          </a:p>
        </p:txBody>
      </p:sp>
    </p:spTree>
    <p:extLst>
      <p:ext uri="{BB962C8B-B14F-4D97-AF65-F5344CB8AC3E}">
        <p14:creationId xmlns:p14="http://schemas.microsoft.com/office/powerpoint/2010/main" val="1605976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33</a:t>
            </a:fld>
            <a:endParaRPr lang="nb-NO"/>
          </a:p>
        </p:txBody>
      </p:sp>
    </p:spTree>
    <p:extLst>
      <p:ext uri="{BB962C8B-B14F-4D97-AF65-F5344CB8AC3E}">
        <p14:creationId xmlns:p14="http://schemas.microsoft.com/office/powerpoint/2010/main" val="3811512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35</a:t>
            </a:fld>
            <a:endParaRPr lang="nb-NO"/>
          </a:p>
        </p:txBody>
      </p:sp>
    </p:spTree>
    <p:extLst>
      <p:ext uri="{BB962C8B-B14F-4D97-AF65-F5344CB8AC3E}">
        <p14:creationId xmlns:p14="http://schemas.microsoft.com/office/powerpoint/2010/main" val="1442147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https://vivatselvmordsforebygging.net/undervisningsfilm-sos/</a:t>
            </a:r>
          </a:p>
        </p:txBody>
      </p:sp>
      <p:sp>
        <p:nvSpPr>
          <p:cNvPr id="4" name="Plassholder for lysbildenummer 3"/>
          <p:cNvSpPr>
            <a:spLocks noGrp="1"/>
          </p:cNvSpPr>
          <p:nvPr>
            <p:ph type="sldNum" sz="quarter" idx="5"/>
          </p:nvPr>
        </p:nvSpPr>
        <p:spPr/>
        <p:txBody>
          <a:bodyPr/>
          <a:lstStyle/>
          <a:p>
            <a:fld id="{48DB97C4-5B21-4BFA-93B8-D3C9F0F6DA03}" type="slidenum">
              <a:rPr lang="nb-NO" smtClean="0"/>
              <a:t>38</a:t>
            </a:fld>
            <a:endParaRPr lang="nb-NO"/>
          </a:p>
        </p:txBody>
      </p:sp>
    </p:spTree>
    <p:extLst>
      <p:ext uri="{BB962C8B-B14F-4D97-AF65-F5344CB8AC3E}">
        <p14:creationId xmlns:p14="http://schemas.microsoft.com/office/powerpoint/2010/main" val="9114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Markering av årets verdensdagen for psykisk helse – årlig internasjonal markering 10. oktober https://www.verdensdagen.no/ </a:t>
            </a:r>
          </a:p>
        </p:txBody>
      </p:sp>
      <p:sp>
        <p:nvSpPr>
          <p:cNvPr id="4" name="Plassholder for lysbildenummer 3"/>
          <p:cNvSpPr>
            <a:spLocks noGrp="1"/>
          </p:cNvSpPr>
          <p:nvPr>
            <p:ph type="sldNum" sz="quarter" idx="5"/>
          </p:nvPr>
        </p:nvSpPr>
        <p:spPr/>
        <p:txBody>
          <a:bodyPr/>
          <a:lstStyle/>
          <a:p>
            <a:fld id="{48DB97C4-5B21-4BFA-93B8-D3C9F0F6DA03}" type="slidenum">
              <a:rPr lang="nb-NO" smtClean="0"/>
              <a:t>4</a:t>
            </a:fld>
            <a:endParaRPr lang="nb-NO"/>
          </a:p>
        </p:txBody>
      </p:sp>
    </p:spTree>
    <p:extLst>
      <p:ext uri="{BB962C8B-B14F-4D97-AF65-F5344CB8AC3E}">
        <p14:creationId xmlns:p14="http://schemas.microsoft.com/office/powerpoint/2010/main" val="199155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også brukes med elevene i undervisning, finnes undervisningsopplegg for VGS på verdensdagen.no </a:t>
            </a:r>
          </a:p>
        </p:txBody>
      </p:sp>
      <p:sp>
        <p:nvSpPr>
          <p:cNvPr id="4" name="Plassholder for lysbildenummer 3"/>
          <p:cNvSpPr>
            <a:spLocks noGrp="1"/>
          </p:cNvSpPr>
          <p:nvPr>
            <p:ph type="sldNum" sz="quarter" idx="5"/>
          </p:nvPr>
        </p:nvSpPr>
        <p:spPr/>
        <p:txBody>
          <a:bodyPr/>
          <a:lstStyle/>
          <a:p>
            <a:fld id="{48DB97C4-5B21-4BFA-93B8-D3C9F0F6DA03}" type="slidenum">
              <a:rPr lang="nb-NO" smtClean="0"/>
              <a:t>6</a:t>
            </a:fld>
            <a:endParaRPr lang="nb-NO"/>
          </a:p>
        </p:txBody>
      </p:sp>
    </p:spTree>
    <p:extLst>
      <p:ext uri="{BB962C8B-B14F-4D97-AF65-F5344CB8AC3E}">
        <p14:creationId xmlns:p14="http://schemas.microsoft.com/office/powerpoint/2010/main" val="252838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Gresk: </a:t>
            </a:r>
            <a:r>
              <a:rPr lang="nb-NO" b="0" i="0" dirty="0">
                <a:solidFill>
                  <a:srgbClr val="203E51"/>
                </a:solidFill>
                <a:effectLst/>
                <a:latin typeface="Publico text"/>
              </a:rPr>
              <a:t>«</a:t>
            </a:r>
            <a:r>
              <a:rPr lang="nb-NO" b="0" i="0" dirty="0" err="1">
                <a:solidFill>
                  <a:srgbClr val="203E51"/>
                </a:solidFill>
                <a:effectLst/>
                <a:latin typeface="Publico text"/>
              </a:rPr>
              <a:t>psukhé</a:t>
            </a:r>
            <a:r>
              <a:rPr lang="nb-NO" b="0" i="0" dirty="0">
                <a:solidFill>
                  <a:srgbClr val="203E51"/>
                </a:solidFill>
                <a:effectLst/>
                <a:latin typeface="Publico text"/>
              </a:rPr>
              <a:t>»  - livsånde </a:t>
            </a:r>
          </a:p>
          <a:p>
            <a:r>
              <a:rPr lang="nb-NO" dirty="0">
                <a:solidFill>
                  <a:srgbClr val="203E51"/>
                </a:solidFill>
                <a:latin typeface="Publico text"/>
              </a:rPr>
              <a:t>Det som puster liv i oss </a:t>
            </a:r>
          </a:p>
          <a:p>
            <a:endParaRPr lang="nb-NO" dirty="0">
              <a:solidFill>
                <a:srgbClr val="203E51"/>
              </a:solidFill>
              <a:latin typeface="Publico text"/>
            </a:endParaRPr>
          </a:p>
          <a:p>
            <a:r>
              <a:rPr lang="nb-NO" dirty="0">
                <a:solidFill>
                  <a:srgbClr val="203E51"/>
                </a:solidFill>
                <a:latin typeface="Publico text"/>
              </a:rPr>
              <a:t>Vises ikke alltid på utsiden. Ikke så konkret </a:t>
            </a:r>
          </a:p>
          <a:p>
            <a:endParaRPr lang="nb-NO" dirty="0">
              <a:solidFill>
                <a:srgbClr val="203E51"/>
              </a:solidFill>
              <a:latin typeface="Publico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Opplevelse av mestring, mening og opplevelse av sammenheng (Aaron </a:t>
            </a:r>
            <a:r>
              <a:rPr lang="nb-NO" dirty="0" err="1"/>
              <a:t>Antonovsky</a:t>
            </a:r>
            <a:r>
              <a:rPr lang="nb-NO" dirty="0"/>
              <a:t>)</a:t>
            </a:r>
          </a:p>
          <a:p>
            <a:endParaRPr lang="nb-NO" dirty="0">
              <a:solidFill>
                <a:srgbClr val="203E51"/>
              </a:solidFill>
              <a:latin typeface="Publico text"/>
            </a:endParaRPr>
          </a:p>
          <a:p>
            <a:endParaRPr lang="nb-NO" dirty="0">
              <a:solidFill>
                <a:srgbClr val="203E51"/>
              </a:solidFill>
              <a:latin typeface="Publico text"/>
            </a:endParaRPr>
          </a:p>
          <a:p>
            <a:r>
              <a:rPr lang="nb-NO" dirty="0">
                <a:solidFill>
                  <a:srgbClr val="203E51"/>
                </a:solidFill>
                <a:latin typeface="Publico text"/>
              </a:rPr>
              <a:t>Vi har alle en psykisk helse, både du selv, dine kollegaer og elevene på skolen, rektor</a:t>
            </a:r>
          </a:p>
          <a:p>
            <a:r>
              <a:rPr lang="nb-NO" b="1" i="0" dirty="0">
                <a:solidFill>
                  <a:srgbClr val="000000"/>
                </a:solidFill>
                <a:effectLst/>
                <a:latin typeface="Source Sans Pro" panose="020B0503030403020204" pitchFamily="34" charset="0"/>
              </a:rPr>
              <a:t>Psykisk helse handler om hvordan du oppfatter deg selv og andre, hvordan du har det i hverdagen og hvordan du takler utfordringer.</a:t>
            </a:r>
            <a:endParaRPr lang="nb-NO" b="1" i="0" dirty="0">
              <a:solidFill>
                <a:srgbClr val="203E51"/>
              </a:solidFill>
              <a:effectLst/>
              <a:latin typeface="Publico text"/>
            </a:endParaRPr>
          </a:p>
          <a:p>
            <a:pPr algn="l"/>
            <a:r>
              <a:rPr lang="nb-NO" b="0" i="0" dirty="0">
                <a:solidFill>
                  <a:srgbClr val="000000"/>
                </a:solidFill>
                <a:effectLst/>
                <a:latin typeface="Source Sans Pro" panose="020B0503030403020204" pitchFamily="34" charset="0"/>
              </a:rPr>
              <a:t> handler den psykiske helsa om dine tanker og følelser, og om hvordan du har det med deg selv, i møte med andre og i hverdagen. Fysisk og psykisk helse er tett forbundet, og påvirker hverandre gjensidig.</a:t>
            </a:r>
          </a:p>
          <a:p>
            <a:pPr algn="l"/>
            <a:r>
              <a:rPr lang="nb-NO" b="0" i="0" dirty="0">
                <a:solidFill>
                  <a:srgbClr val="000000"/>
                </a:solidFill>
                <a:effectLst/>
                <a:latin typeface="Source Sans Pro" panose="020B0503030403020204" pitchFamily="34" charset="0"/>
              </a:rPr>
              <a:t>Psykisk helse brukes som et overordnet begrep, og dekker alt fra god psykisk helse og livskvalitet til psykiske plager og lidelser.</a:t>
            </a:r>
          </a:p>
          <a:p>
            <a:r>
              <a:rPr lang="nb-NO" dirty="0"/>
              <a:t>Tilhørighet, mening, hvordan man takler utfordringer, </a:t>
            </a:r>
          </a:p>
          <a:p>
            <a:r>
              <a:rPr lang="nb-NO" dirty="0"/>
              <a:t> </a:t>
            </a:r>
            <a:endParaRPr lang="nb-NO" b="0" i="0" dirty="0">
              <a:solidFill>
                <a:srgbClr val="203E51"/>
              </a:solidFill>
              <a:effectLst/>
              <a:latin typeface="Publico text"/>
            </a:endParaRPr>
          </a:p>
          <a:p>
            <a:r>
              <a:rPr lang="nb-NO" b="0" i="0" dirty="0">
                <a:solidFill>
                  <a:srgbClr val="000000"/>
                </a:solidFill>
                <a:effectLst/>
                <a:latin typeface="Open Sans" panose="020B0606030504020204" pitchFamily="34" charset="0"/>
              </a:rPr>
              <a:t>Skolen er ikke bare et sted for læring, men også et psykososialt miljø som i stor grad påvirker hvordan elevene har det. Skolen har makt og mulighet til å være helsefremmende hvis den setter psykisk helse på dagsorden. 90 % av helsefremming utenfor </a:t>
            </a:r>
            <a:r>
              <a:rPr lang="nb-NO" b="0" i="0" dirty="0" err="1">
                <a:solidFill>
                  <a:srgbClr val="000000"/>
                </a:solidFill>
                <a:effectLst/>
                <a:latin typeface="Open Sans" panose="020B0606030504020204" pitchFamily="34" charset="0"/>
              </a:rPr>
              <a:t>helsevesnet</a:t>
            </a:r>
            <a:r>
              <a:rPr lang="nb-NO" b="0" i="0" dirty="0">
                <a:solidFill>
                  <a:srgbClr val="000000"/>
                </a:solidFill>
                <a:effectLst/>
                <a:latin typeface="Open Sans" panose="020B0606030504020204" pitchFamily="34" charset="0"/>
              </a:rPr>
              <a:t> </a:t>
            </a:r>
          </a:p>
          <a:p>
            <a:endParaRPr lang="nb-NO" b="0" i="0" dirty="0">
              <a:solidFill>
                <a:srgbClr val="000000"/>
              </a:solidFill>
              <a:effectLst/>
              <a:latin typeface="Open Sans" panose="020B0606030504020204" pitchFamily="34" charset="0"/>
            </a:endParaRPr>
          </a:p>
          <a:p>
            <a:pPr algn="l">
              <a:buFont typeface="Arial" panose="020B0604020202020204" pitchFamily="34" charset="0"/>
              <a:buChar char="•"/>
            </a:pPr>
            <a:r>
              <a:rPr lang="nb-NO" b="0" i="0" dirty="0">
                <a:solidFill>
                  <a:srgbClr val="1B1E56"/>
                </a:solidFill>
                <a:effectLst/>
                <a:latin typeface="Graphik Web"/>
              </a:rPr>
              <a:t>Det er viktig å lære om psykisk helse fordi det påvirker våre tanker, følelser og handlinger.</a:t>
            </a:r>
          </a:p>
          <a:p>
            <a:pPr algn="l">
              <a:buFont typeface="Arial" panose="020B0604020202020204" pitchFamily="34" charset="0"/>
              <a:buChar char="•"/>
            </a:pPr>
            <a:r>
              <a:rPr lang="nb-NO" b="0" i="0" dirty="0">
                <a:solidFill>
                  <a:srgbClr val="1B1E56"/>
                </a:solidFill>
                <a:effectLst/>
                <a:latin typeface="Graphik Web"/>
              </a:rPr>
              <a:t>Psykisk helse har innvirkning på hvordan vi tar valg, takler stress og forholder oss til andre.</a:t>
            </a:r>
          </a:p>
          <a:p>
            <a:pPr algn="l">
              <a:buFont typeface="Arial" panose="020B0604020202020204" pitchFamily="34" charset="0"/>
              <a:buChar char="•"/>
            </a:pPr>
            <a:r>
              <a:rPr lang="nb-NO" b="0" i="0" dirty="0">
                <a:solidFill>
                  <a:srgbClr val="1B1E56"/>
                </a:solidFill>
                <a:effectLst/>
                <a:latin typeface="Graphik Web"/>
              </a:rPr>
              <a:t>Psykisk helse er noe alle er og som er viktig hele livet, både som barn, ungdom, voksen og eldre</a:t>
            </a:r>
          </a:p>
          <a:p>
            <a:endParaRPr lang="nb-NO" b="0" i="0" dirty="0">
              <a:solidFill>
                <a:srgbClr val="000000"/>
              </a:solidFill>
              <a:effectLst/>
              <a:latin typeface="Open Sans" panose="020B0606030504020204" pitchFamily="34" charset="0"/>
            </a:endParaRPr>
          </a:p>
          <a:p>
            <a:r>
              <a:rPr lang="nb-NO" b="0" i="0" dirty="0">
                <a:solidFill>
                  <a:srgbClr val="000000"/>
                </a:solidFill>
                <a:effectLst/>
                <a:latin typeface="Open Sans" panose="020B0606030504020204" pitchFamily="34" charset="0"/>
              </a:rPr>
              <a:t>Hva er ikke psykisk helse </a:t>
            </a:r>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7</a:t>
            </a:fld>
            <a:endParaRPr lang="nb-NO"/>
          </a:p>
        </p:txBody>
      </p:sp>
    </p:spTree>
    <p:extLst>
      <p:ext uri="{BB962C8B-B14F-4D97-AF65-F5344CB8AC3E}">
        <p14:creationId xmlns:p14="http://schemas.microsoft.com/office/powerpoint/2010/main" val="405217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effectLst/>
                <a:latin typeface="Avenir LT W01_65 Medium1475532"/>
              </a:rPr>
              <a:t>Hei unge mann, hvordan har du det?</a:t>
            </a:r>
          </a:p>
          <a:p>
            <a:pPr algn="l"/>
            <a:r>
              <a:rPr lang="nb-NO" b="0" i="0" dirty="0">
                <a:effectLst/>
                <a:latin typeface="Avenir LT W01_65 Medium1475532"/>
              </a:rPr>
              <a:t>Hver måned tar i snitt seks unge menn mellom 20 og 30 år sitt eget liv, ifølge Folkehelseinstituttet. To av tre som begår selvmord før fylte 25 år er menn. Hva gjør vi med dette?  </a:t>
            </a:r>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8</a:t>
            </a:fld>
            <a:endParaRPr lang="nb-NO"/>
          </a:p>
        </p:txBody>
      </p:sp>
    </p:spTree>
    <p:extLst>
      <p:ext uri="{BB962C8B-B14F-4D97-AF65-F5344CB8AC3E}">
        <p14:creationId xmlns:p14="http://schemas.microsoft.com/office/powerpoint/2010/main" val="286050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kjenner dere bedre til enn meg, men det kan være greit å minne oss på hva som skjer med ungdommene og de unge voksne som dere møter</a:t>
            </a:r>
          </a:p>
          <a:p>
            <a:r>
              <a:rPr lang="nb-NO" dirty="0"/>
              <a:t>Langsiktig tenkning, planlegging av fremtid og utdanning kan være nedprioritert, mer her og nå. I ungdomstiden går tiden fort  </a:t>
            </a:r>
          </a:p>
          <a:p>
            <a:r>
              <a:rPr lang="nb-NO" dirty="0"/>
              <a:t>Dere lærere møter dem i disse situasjonene. Endringer kan gi ubehagelige følelser og usikre tanker. </a:t>
            </a:r>
          </a:p>
          <a:p>
            <a:endParaRPr lang="nb-NO" dirty="0"/>
          </a:p>
          <a:p>
            <a:r>
              <a:rPr lang="nb-NO" dirty="0"/>
              <a:t>Ikke sikkert det er slik, men i min erfaring fra å jobbe med psykisk helse og rus i Lofoten, møtt både ungdom og voksne: mange menn? Mange med familier i samme bransje? Mange kanskje borteboere? Ulik grad av sosial støtte? Skal inn i tøffe yrker – arbeidslivet, kultur, ansvar, arbeidstider, sesongarbeid, variabel økonomi?, kan ha noe å si? </a:t>
            </a:r>
          </a:p>
        </p:txBody>
      </p:sp>
      <p:sp>
        <p:nvSpPr>
          <p:cNvPr id="4" name="Plassholder for lysbildenummer 3"/>
          <p:cNvSpPr>
            <a:spLocks noGrp="1"/>
          </p:cNvSpPr>
          <p:nvPr>
            <p:ph type="sldNum" sz="quarter" idx="5"/>
          </p:nvPr>
        </p:nvSpPr>
        <p:spPr/>
        <p:txBody>
          <a:bodyPr/>
          <a:lstStyle/>
          <a:p>
            <a:fld id="{48DB97C4-5B21-4BFA-93B8-D3C9F0F6DA03}" type="slidenum">
              <a:rPr lang="nb-NO" smtClean="0"/>
              <a:t>9</a:t>
            </a:fld>
            <a:endParaRPr lang="nb-NO"/>
          </a:p>
        </p:txBody>
      </p:sp>
    </p:spTree>
    <p:extLst>
      <p:ext uri="{BB962C8B-B14F-4D97-AF65-F5344CB8AC3E}">
        <p14:creationId xmlns:p14="http://schemas.microsoft.com/office/powerpoint/2010/main" val="175455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Hjernen er i omorganisering </a:t>
            </a:r>
          </a:p>
          <a:p>
            <a:endParaRPr lang="nb-NO" dirty="0"/>
          </a:p>
          <a:p>
            <a:r>
              <a:rPr lang="nb-NO" dirty="0"/>
              <a:t>Store forskjeller på modningsprosess, opptil 5-6 år i variasjon. </a:t>
            </a:r>
          </a:p>
          <a:p>
            <a:r>
              <a:rPr lang="nb-NO" dirty="0"/>
              <a:t>Vindu for læring, men også sårbar for endringer </a:t>
            </a:r>
          </a:p>
        </p:txBody>
      </p:sp>
      <p:sp>
        <p:nvSpPr>
          <p:cNvPr id="4" name="Plassholder for lysbildenummer 3"/>
          <p:cNvSpPr>
            <a:spLocks noGrp="1"/>
          </p:cNvSpPr>
          <p:nvPr>
            <p:ph type="sldNum" sz="quarter" idx="5"/>
          </p:nvPr>
        </p:nvSpPr>
        <p:spPr/>
        <p:txBody>
          <a:bodyPr/>
          <a:lstStyle/>
          <a:p>
            <a:fld id="{48DB97C4-5B21-4BFA-93B8-D3C9F0F6DA03}" type="slidenum">
              <a:rPr lang="nb-NO" smtClean="0"/>
              <a:t>10</a:t>
            </a:fld>
            <a:endParaRPr lang="nb-NO"/>
          </a:p>
        </p:txBody>
      </p:sp>
    </p:spTree>
    <p:extLst>
      <p:ext uri="{BB962C8B-B14F-4D97-AF65-F5344CB8AC3E}">
        <p14:creationId xmlns:p14="http://schemas.microsoft.com/office/powerpoint/2010/main" val="157023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ACE-studien:  </a:t>
            </a:r>
            <a:r>
              <a:rPr lang="nb-NO" dirty="0" err="1"/>
              <a:t>Adverse</a:t>
            </a:r>
            <a:r>
              <a:rPr lang="nb-NO" dirty="0"/>
              <a:t> </a:t>
            </a:r>
            <a:r>
              <a:rPr lang="nb-NO" dirty="0" err="1"/>
              <a:t>childhood</a:t>
            </a:r>
            <a:r>
              <a:rPr lang="nb-NO" dirty="0"/>
              <a:t> </a:t>
            </a:r>
            <a:r>
              <a:rPr lang="nb-NO" dirty="0" err="1"/>
              <a:t>experience</a:t>
            </a:r>
            <a:r>
              <a:rPr lang="nb-NO" dirty="0"/>
              <a:t>: 17 000 barn forsket på i USA fra 1995 Vi må huske at vi alle blir påvirket av våre </a:t>
            </a:r>
            <a:r>
              <a:rPr lang="nb-NO" dirty="0" err="1"/>
              <a:t>oppvekstvilkår</a:t>
            </a:r>
            <a:r>
              <a:rPr lang="nb-NO" dirty="0"/>
              <a:t> og våre livserfaringer – noen faktorer kan gjøre at noen er mer sårbare for å utvikle psykisk uhelse, og noen faktorer i livet kan være med på å beskytte oss. </a:t>
            </a:r>
          </a:p>
          <a:p>
            <a:r>
              <a:rPr lang="nb-NO" dirty="0" err="1"/>
              <a:t>Reciliens</a:t>
            </a:r>
            <a:r>
              <a:rPr lang="nb-NO" dirty="0"/>
              <a:t>: psykologisk motstandsdyktighet </a:t>
            </a:r>
          </a:p>
          <a:p>
            <a:endParaRPr lang="nb-NO" dirty="0"/>
          </a:p>
          <a:p>
            <a:r>
              <a:rPr lang="nb-NO" sz="1200" dirty="0">
                <a:solidFill>
                  <a:schemeClr val="tx1">
                    <a:alpha val="80000"/>
                  </a:schemeClr>
                </a:solidFill>
              </a:rPr>
              <a:t>Mange og sammensatte grunner til at man utvikler en psykisk lidelse</a:t>
            </a:r>
          </a:p>
          <a:p>
            <a:endParaRPr lang="nb-NO" sz="1200" dirty="0">
              <a:solidFill>
                <a:schemeClr val="tx1">
                  <a:alpha val="80000"/>
                </a:schemeClr>
              </a:solidFill>
            </a:endParaRPr>
          </a:p>
          <a:p>
            <a:pPr marL="0" indent="0">
              <a:buNone/>
            </a:pPr>
            <a:endParaRPr lang="nb-NO" sz="1200" dirty="0">
              <a:solidFill>
                <a:schemeClr val="tx1">
                  <a:alpha val="80000"/>
                </a:schemeClr>
              </a:solidFill>
            </a:endParaRPr>
          </a:p>
          <a:p>
            <a:r>
              <a:rPr lang="nb-NO" sz="1200" dirty="0">
                <a:solidFill>
                  <a:schemeClr val="tx1">
                    <a:alpha val="80000"/>
                  </a:schemeClr>
                </a:solidFill>
              </a:rPr>
              <a:t>Forhold som gjør oss sårbare for å utvikle psykisk lidelse senere i livet</a:t>
            </a:r>
          </a:p>
          <a:p>
            <a:r>
              <a:rPr lang="nb-NO" sz="1200" dirty="0">
                <a:solidFill>
                  <a:schemeClr val="tx1">
                    <a:alpha val="80000"/>
                  </a:schemeClr>
                </a:solidFill>
              </a:rPr>
              <a:t>Forhold som bidrar til at en psykisk lidelse utløses</a:t>
            </a:r>
          </a:p>
          <a:p>
            <a:r>
              <a:rPr lang="nb-NO" sz="1200" dirty="0">
                <a:solidFill>
                  <a:schemeClr val="tx1">
                    <a:alpha val="80000"/>
                  </a:schemeClr>
                </a:solidFill>
              </a:rPr>
              <a:t>Forhold som bidrar til å opprettholde problemene</a:t>
            </a:r>
          </a:p>
          <a:p>
            <a:endParaRPr lang="nb-NO" dirty="0"/>
          </a:p>
        </p:txBody>
      </p:sp>
      <p:sp>
        <p:nvSpPr>
          <p:cNvPr id="4" name="Plassholder for lysbildenummer 3"/>
          <p:cNvSpPr>
            <a:spLocks noGrp="1"/>
          </p:cNvSpPr>
          <p:nvPr>
            <p:ph type="sldNum" sz="quarter" idx="5"/>
          </p:nvPr>
        </p:nvSpPr>
        <p:spPr/>
        <p:txBody>
          <a:bodyPr/>
          <a:lstStyle/>
          <a:p>
            <a:fld id="{48DB97C4-5B21-4BFA-93B8-D3C9F0F6DA03}" type="slidenum">
              <a:rPr lang="nb-NO" smtClean="0"/>
              <a:t>11</a:t>
            </a:fld>
            <a:endParaRPr lang="nb-NO"/>
          </a:p>
        </p:txBody>
      </p:sp>
    </p:spTree>
    <p:extLst>
      <p:ext uri="{BB962C8B-B14F-4D97-AF65-F5344CB8AC3E}">
        <p14:creationId xmlns:p14="http://schemas.microsoft.com/office/powerpoint/2010/main" val="10536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E8703E-DF77-4ED6-B9C1-E73D2993F3B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EEBFDF4-1FEC-4C6E-8B38-24FD35EE7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DB0411E-77AD-424E-B4F1-155709878D8C}"/>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5" name="Plassholder for bunntekst 4">
            <a:extLst>
              <a:ext uri="{FF2B5EF4-FFF2-40B4-BE49-F238E27FC236}">
                <a16:creationId xmlns:a16="http://schemas.microsoft.com/office/drawing/2014/main" id="{F835C835-0C45-4656-A446-31DFA885D8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EC7DC00-36C2-481D-914B-18A64A5204D1}"/>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184277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2EAD4-0B29-4D25-A42A-E5FEBC342C3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EF8DA57-ED7C-4428-827B-8480CEF207C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B4D0145-6B67-42B1-9035-829E87FC2B7F}"/>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5" name="Plassholder for bunntekst 4">
            <a:extLst>
              <a:ext uri="{FF2B5EF4-FFF2-40B4-BE49-F238E27FC236}">
                <a16:creationId xmlns:a16="http://schemas.microsoft.com/office/drawing/2014/main" id="{22501B87-1DD0-4D79-9982-827BCAC6BCA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ABCFA51-174B-4A4D-AFB2-A49291E68163}"/>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140811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23ED93C-EA2E-43A2-B220-ACB5A94CF35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5400F95-16DB-4DBD-974E-D4E9F80FC9B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9BB7D77-1C6B-40F1-B07C-74F3125F01DE}"/>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5" name="Plassholder for bunntekst 4">
            <a:extLst>
              <a:ext uri="{FF2B5EF4-FFF2-40B4-BE49-F238E27FC236}">
                <a16:creationId xmlns:a16="http://schemas.microsoft.com/office/drawing/2014/main" id="{5F77DD34-1EEB-462B-A102-657F399C45E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EBA6816-F815-46A5-899F-2C13589AB599}"/>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97702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B6E1C4-AF18-433C-A2C0-0F211EAD4F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A2EA4AE-9D2A-4B9D-B717-2B667B3D10B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4057199-3EDE-4293-A1A4-9975868B5BC7}"/>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5" name="Plassholder for bunntekst 4">
            <a:extLst>
              <a:ext uri="{FF2B5EF4-FFF2-40B4-BE49-F238E27FC236}">
                <a16:creationId xmlns:a16="http://schemas.microsoft.com/office/drawing/2014/main" id="{A0C0F824-79E1-475D-A831-FABC5BDF358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CD7932C-6398-4C43-BE0F-717FBCDEB2B9}"/>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253377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006381-5BC9-4373-8F5E-CB0D07D8E23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91A43FB-9ED9-40C2-A370-4D6607432B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766C284-5DD4-4BBD-883B-64C46B05B263}"/>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5" name="Plassholder for bunntekst 4">
            <a:extLst>
              <a:ext uri="{FF2B5EF4-FFF2-40B4-BE49-F238E27FC236}">
                <a16:creationId xmlns:a16="http://schemas.microsoft.com/office/drawing/2014/main" id="{4BE63457-714C-4040-A11D-81015C0687E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0C552E-EF07-4BB9-B948-9F90376CEE6D}"/>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97850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35E620-014C-41D0-8C55-55CE8EAFD42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1CE712A-DA39-4DAA-AEE2-D29428C5D91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B8473AF-A19A-47E8-8A3C-ADF48E784EA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50BAB37-30D1-4758-92E4-774C0FB65F17}"/>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6" name="Plassholder for bunntekst 5">
            <a:extLst>
              <a:ext uri="{FF2B5EF4-FFF2-40B4-BE49-F238E27FC236}">
                <a16:creationId xmlns:a16="http://schemas.microsoft.com/office/drawing/2014/main" id="{8DFAC735-481F-470B-AC3D-C3A2D879EB9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E3BF36B-4D4A-4471-9B89-06EEC321EF95}"/>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238694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95A042-F5DD-449E-A08E-3CCB1CC423F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6F26426-A903-438B-B60A-8A039B9C8F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BBB083D-A940-4CF1-B324-216D4B69B06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E32560A-7AD2-409E-B928-AFDE1849A8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85CD465-2A1D-47EE-AF03-DDDD949C3EE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326C3D2-5ABA-46BD-AA52-D14D49A996CF}"/>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8" name="Plassholder for bunntekst 7">
            <a:extLst>
              <a:ext uri="{FF2B5EF4-FFF2-40B4-BE49-F238E27FC236}">
                <a16:creationId xmlns:a16="http://schemas.microsoft.com/office/drawing/2014/main" id="{7617B018-65A5-4842-8063-C4574F76B58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C32C8A0-75A0-4B0B-AD58-4370BCA978F9}"/>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105264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2448BE-72DF-4E80-A9CE-7B585AF0F6B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80CCAED-0D03-47AE-9AFB-0B45EB4826B2}"/>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4" name="Plassholder for bunntekst 3">
            <a:extLst>
              <a:ext uri="{FF2B5EF4-FFF2-40B4-BE49-F238E27FC236}">
                <a16:creationId xmlns:a16="http://schemas.microsoft.com/office/drawing/2014/main" id="{0EA6792E-D260-4357-A421-16749E9FEF5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4A72572-AC95-404C-9694-1A85FEB9A109}"/>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180977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82DA8E-F900-4AE6-8642-C1A21F63F1F4}"/>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3" name="Plassholder for bunntekst 2">
            <a:extLst>
              <a:ext uri="{FF2B5EF4-FFF2-40B4-BE49-F238E27FC236}">
                <a16:creationId xmlns:a16="http://schemas.microsoft.com/office/drawing/2014/main" id="{7C05D6BC-B662-4C16-92BD-B14A88516D7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68F459E-FAA7-4963-B36E-6030591A66A7}"/>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3517742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47AEC5-4DDD-42D0-8BE9-A11E67FC3BC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55CECDD-714D-4E1F-91A4-B7D52CC18B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DCD6C653-3407-44E5-AB26-6BC8BC03E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15CBFF1-28D0-4322-BF9A-A468549992FD}"/>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6" name="Plassholder for bunntekst 5">
            <a:extLst>
              <a:ext uri="{FF2B5EF4-FFF2-40B4-BE49-F238E27FC236}">
                <a16:creationId xmlns:a16="http://schemas.microsoft.com/office/drawing/2014/main" id="{7F50D272-DB35-41F7-B84A-F31C0C14BBB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7597E87-94C4-4248-841A-566CD62578EB}"/>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156806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5CFD7A-F06E-4659-8B3B-274ECD99098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C82A856-0F77-40CA-A8B7-556DD8A1C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9B05675-3043-43EE-8CFA-981BC93FE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07A3561-45F4-4826-BC41-735352F47DF0}"/>
              </a:ext>
            </a:extLst>
          </p:cNvPr>
          <p:cNvSpPr>
            <a:spLocks noGrp="1"/>
          </p:cNvSpPr>
          <p:nvPr>
            <p:ph type="dt" sz="half" idx="10"/>
          </p:nvPr>
        </p:nvSpPr>
        <p:spPr/>
        <p:txBody>
          <a:bodyPr/>
          <a:lstStyle/>
          <a:p>
            <a:fld id="{4E1B2E63-E448-4BBA-9A9F-7DD9C4C0D186}" type="datetimeFigureOut">
              <a:rPr lang="nb-NO" smtClean="0"/>
              <a:t>05.12.2022</a:t>
            </a:fld>
            <a:endParaRPr lang="nb-NO"/>
          </a:p>
        </p:txBody>
      </p:sp>
      <p:sp>
        <p:nvSpPr>
          <p:cNvPr id="6" name="Plassholder for bunntekst 5">
            <a:extLst>
              <a:ext uri="{FF2B5EF4-FFF2-40B4-BE49-F238E27FC236}">
                <a16:creationId xmlns:a16="http://schemas.microsoft.com/office/drawing/2014/main" id="{1CA53B80-E3CB-4016-8FA4-9E573639882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61D1F53-A2C2-4ABD-BE99-CF359FAD729C}"/>
              </a:ext>
            </a:extLst>
          </p:cNvPr>
          <p:cNvSpPr>
            <a:spLocks noGrp="1"/>
          </p:cNvSpPr>
          <p:nvPr>
            <p:ph type="sldNum" sz="quarter" idx="12"/>
          </p:nvPr>
        </p:nvSpPr>
        <p:spPr/>
        <p:txBody>
          <a:bodyPr/>
          <a:lstStyle/>
          <a:p>
            <a:fld id="{AD613F12-A960-41FA-93F7-89AF19A81D15}" type="slidenum">
              <a:rPr lang="nb-NO" smtClean="0"/>
              <a:t>‹#›</a:t>
            </a:fld>
            <a:endParaRPr lang="nb-NO"/>
          </a:p>
        </p:txBody>
      </p:sp>
    </p:spTree>
    <p:extLst>
      <p:ext uri="{BB962C8B-B14F-4D97-AF65-F5344CB8AC3E}">
        <p14:creationId xmlns:p14="http://schemas.microsoft.com/office/powerpoint/2010/main" val="294173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FD7B649-4346-480B-8648-4FE597FF1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5AA4885-BB86-4DAD-93C0-FE18E5E77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6ADD06-E3DA-4408-B62E-AC8B3EE6E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B2E63-E448-4BBA-9A9F-7DD9C4C0D186}" type="datetimeFigureOut">
              <a:rPr lang="nb-NO" smtClean="0"/>
              <a:t>05.12.2022</a:t>
            </a:fld>
            <a:endParaRPr lang="nb-NO"/>
          </a:p>
        </p:txBody>
      </p:sp>
      <p:sp>
        <p:nvSpPr>
          <p:cNvPr id="5" name="Plassholder for bunntekst 4">
            <a:extLst>
              <a:ext uri="{FF2B5EF4-FFF2-40B4-BE49-F238E27FC236}">
                <a16:creationId xmlns:a16="http://schemas.microsoft.com/office/drawing/2014/main" id="{2E00828F-6611-48EC-8082-0D1A978F43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FF343B-FF33-40D7-A4BA-9A0139C32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13F12-A960-41FA-93F7-89AF19A81D15}" type="slidenum">
              <a:rPr lang="nb-NO" smtClean="0"/>
              <a:t>‹#›</a:t>
            </a:fld>
            <a:endParaRPr lang="nb-NO"/>
          </a:p>
        </p:txBody>
      </p:sp>
    </p:spTree>
    <p:extLst>
      <p:ext uri="{BB962C8B-B14F-4D97-AF65-F5344CB8AC3E}">
        <p14:creationId xmlns:p14="http://schemas.microsoft.com/office/powerpoint/2010/main" val="206029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_l51ozqfBT8?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marte.klevstad@vestvagoy.kommune.n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vivatselvmordsforebygging.net/undervisningsfil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pixabay.com/da/vectors/klippebordet-tjekliste-huskeliste-3590228/"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vivatselvmordsforebygging.net/oppmerksom-pa-selvmordstanker-op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tmp"/></Relationships>
</file>

<file path=ppt/slides/_rels/slide3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hyperlink" Target="https://www.helsenorge.no/psykisk-hels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helsenorge.no/psykisk-helse/barn-og-unges-psykiske-hels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3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kirkens-sos.no/telefon" TargetMode="External"/><Relationship Id="rId2" Type="http://schemas.openxmlformats.org/officeDocument/2006/relationships/hyperlink" Target="https://helsenorge.no/hjelpetilbud-i-kommunen/legevakt" TargetMode="External"/><Relationship Id="rId1" Type="http://schemas.openxmlformats.org/officeDocument/2006/relationships/slideLayout" Target="../slideLayouts/slideLayout4.xml"/><Relationship Id="rId6" Type="http://schemas.openxmlformats.org/officeDocument/2006/relationships/hyperlink" Target="https://www.helsenorge.no/psykisk-helse/her-far-du-hjelp/" TargetMode="External"/><Relationship Id="rId5" Type="http://schemas.openxmlformats.org/officeDocument/2006/relationships/hyperlink" Target="https://korspaahalsen.rodekors.no/" TargetMode="External"/><Relationship Id="rId4" Type="http://schemas.openxmlformats.org/officeDocument/2006/relationships/hyperlink" Target="https://mentalhelse.no/"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helsenorge.no/psykisk-helse" TargetMode="External"/><Relationship Id="rId13" Type="http://schemas.openxmlformats.org/officeDocument/2006/relationships/hyperlink" Target="https://mentalhelseungdom.no/vare-lavterskeltilbud/chat/" TargetMode="External"/><Relationship Id="rId18" Type="http://schemas.openxmlformats.org/officeDocument/2006/relationships/hyperlink" Target="https://weedensenteret.no/" TargetMode="External"/><Relationship Id="rId3" Type="http://schemas.openxmlformats.org/officeDocument/2006/relationships/hyperlink" Target="https://www.napha.no/" TargetMode="External"/><Relationship Id="rId21" Type="http://schemas.openxmlformats.org/officeDocument/2006/relationships/hyperlink" Target="https://rvtsvest.no/for-deg-som-jobber-i-skolen/" TargetMode="External"/><Relationship Id="rId7" Type="http://schemas.openxmlformats.org/officeDocument/2006/relationships/hyperlink" Target="https://mentalhelse.no/" TargetMode="External"/><Relationship Id="rId12" Type="http://schemas.openxmlformats.org/officeDocument/2006/relationships/hyperlink" Target="https://psykiskhelse.no/trenger-du-hjelp/hjelpetelefoner-og-nettsteder/" TargetMode="External"/><Relationship Id="rId17" Type="http://schemas.openxmlformats.org/officeDocument/2006/relationships/hyperlink" Target="https://rusopplysningen.no/" TargetMode="External"/><Relationship Id="rId2" Type="http://schemas.openxmlformats.org/officeDocument/2006/relationships/notesSlide" Target="../notesSlides/notesSlide28.xml"/><Relationship Id="rId16" Type="http://schemas.openxmlformats.org/officeDocument/2006/relationships/hyperlink" Target="https://rusinfo.no/" TargetMode="External"/><Relationship Id="rId20" Type="http://schemas.openxmlformats.org/officeDocument/2006/relationships/hyperlink" Target="https://vivatselvmordsforebygging.net/" TargetMode="External"/><Relationship Id="rId1" Type="http://schemas.openxmlformats.org/officeDocument/2006/relationships/slideLayout" Target="../slideLayouts/slideLayout4.xml"/><Relationship Id="rId6" Type="http://schemas.openxmlformats.org/officeDocument/2006/relationships/hyperlink" Target="https://www.kognitiv.no/psykisk-helse/ulike-lidelser/" TargetMode="External"/><Relationship Id="rId11" Type="http://schemas.openxmlformats.org/officeDocument/2006/relationships/hyperlink" Target="https://www.ung.no/" TargetMode="External"/><Relationship Id="rId24" Type="http://schemas.openxmlformats.org/officeDocument/2006/relationships/hyperlink" Target="https://www.vfb.no/" TargetMode="External"/><Relationship Id="rId5" Type="http://schemas.openxmlformats.org/officeDocument/2006/relationships/hyperlink" Target="https://www.helsenorge.no/psykisk-helse/psykisk-helsehjelp-for-barn-og-unge/" TargetMode="External"/><Relationship Id="rId15" Type="http://schemas.openxmlformats.org/officeDocument/2006/relationships/hyperlink" Target="https://rop.no/snakkomrus/" TargetMode="External"/><Relationship Id="rId23" Type="http://schemas.openxmlformats.org/officeDocument/2006/relationships/hyperlink" Target="https://vestreviken.no/skoleprogrammet-vip" TargetMode="External"/><Relationship Id="rId10" Type="http://schemas.openxmlformats.org/officeDocument/2006/relationships/hyperlink" Target="https://www.kognitiv.no/psykiske-lidelser/ulike-typer/" TargetMode="External"/><Relationship Id="rId19" Type="http://schemas.openxmlformats.org/officeDocument/2006/relationships/hyperlink" Target="http://korusnord.no/" TargetMode="External"/><Relationship Id="rId4" Type="http://schemas.openxmlformats.org/officeDocument/2006/relationships/hyperlink" Target="https://mentalhelseungdom.no/" TargetMode="External"/><Relationship Id="rId9" Type="http://schemas.openxmlformats.org/officeDocument/2006/relationships/hyperlink" Target="https://psykiskhelse.no/" TargetMode="External"/><Relationship Id="rId14" Type="http://schemas.openxmlformats.org/officeDocument/2006/relationships/hyperlink" Target="https://www.helsenorge.no/psykisk-helse/selvhjelp/" TargetMode="External"/><Relationship Id="rId22" Type="http://schemas.openxmlformats.org/officeDocument/2006/relationships/hyperlink" Target="https://nssfinfo.no/selvmordstanker/"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k3ZWP2Qx8zA?feature=oembed" TargetMode="Externa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Xg3dmkIpC28?feature=oembed"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s://www.menti.com/al8ebxotdzuh" TargetMode="External"/><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DKd6G_aP8UQ?feature=oembed"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tm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6D5A6B-A726-33A6-840C-754A6B6704E4}"/>
              </a:ext>
            </a:extLst>
          </p:cNvPr>
          <p:cNvPicPr>
            <a:picLocks noChangeAspect="1"/>
          </p:cNvPicPr>
          <p:nvPr/>
        </p:nvPicPr>
        <p:blipFill rotWithShape="1">
          <a:blip r:embed="rId2">
            <a:alphaModFix amt="50000"/>
          </a:blip>
          <a:srcRect t="12791"/>
          <a:stretch/>
        </p:blipFill>
        <p:spPr>
          <a:xfrm>
            <a:off x="20" y="1"/>
            <a:ext cx="12191980" cy="6857999"/>
          </a:xfrm>
          <a:prstGeom prst="rect">
            <a:avLst/>
          </a:prstGeom>
        </p:spPr>
      </p:pic>
      <p:sp>
        <p:nvSpPr>
          <p:cNvPr id="2" name="Tittel 1">
            <a:extLst>
              <a:ext uri="{FF2B5EF4-FFF2-40B4-BE49-F238E27FC236}">
                <a16:creationId xmlns:a16="http://schemas.microsoft.com/office/drawing/2014/main" id="{29595BCB-52BE-4503-BDB7-D23EA7716B79}"/>
              </a:ext>
            </a:extLst>
          </p:cNvPr>
          <p:cNvSpPr>
            <a:spLocks noGrp="1"/>
          </p:cNvSpPr>
          <p:nvPr>
            <p:ph type="ctrTitle"/>
          </p:nvPr>
        </p:nvSpPr>
        <p:spPr>
          <a:xfrm>
            <a:off x="1524000" y="1122362"/>
            <a:ext cx="9144000" cy="2900518"/>
          </a:xfrm>
        </p:spPr>
        <p:txBody>
          <a:bodyPr>
            <a:normAutofit/>
          </a:bodyPr>
          <a:lstStyle/>
          <a:p>
            <a:br>
              <a:rPr lang="nb-NO" sz="4700" dirty="0">
                <a:solidFill>
                  <a:srgbClr val="FFFFFF"/>
                </a:solidFill>
              </a:rPr>
            </a:br>
            <a:br>
              <a:rPr lang="nb-NO" sz="4700" dirty="0">
                <a:solidFill>
                  <a:srgbClr val="FFFFFF"/>
                </a:solidFill>
              </a:rPr>
            </a:br>
            <a:r>
              <a:rPr lang="nb-NO" sz="4700" dirty="0">
                <a:solidFill>
                  <a:srgbClr val="FFFFFF"/>
                </a:solidFill>
              </a:rPr>
              <a:t>Årskonferanse Fiskeri- og sikkerhetsfaglig Forum (</a:t>
            </a:r>
            <a:r>
              <a:rPr lang="nb-NO" sz="4700" dirty="0" err="1">
                <a:solidFill>
                  <a:srgbClr val="FFFFFF"/>
                </a:solidFill>
              </a:rPr>
              <a:t>FosFor</a:t>
            </a:r>
            <a:r>
              <a:rPr lang="nb-NO" sz="4700" dirty="0">
                <a:solidFill>
                  <a:srgbClr val="FFFFFF"/>
                </a:solidFill>
              </a:rPr>
              <a:t>)2022</a:t>
            </a:r>
          </a:p>
        </p:txBody>
      </p:sp>
      <p:sp>
        <p:nvSpPr>
          <p:cNvPr id="3" name="Undertittel 2">
            <a:extLst>
              <a:ext uri="{FF2B5EF4-FFF2-40B4-BE49-F238E27FC236}">
                <a16:creationId xmlns:a16="http://schemas.microsoft.com/office/drawing/2014/main" id="{0EFDFB0D-22CE-4768-9144-85A0B98FCC7C}"/>
              </a:ext>
            </a:extLst>
          </p:cNvPr>
          <p:cNvSpPr>
            <a:spLocks noGrp="1"/>
          </p:cNvSpPr>
          <p:nvPr>
            <p:ph type="subTitle" idx="1"/>
          </p:nvPr>
        </p:nvSpPr>
        <p:spPr>
          <a:xfrm>
            <a:off x="1524000" y="4159404"/>
            <a:ext cx="9144000" cy="1098395"/>
          </a:xfrm>
        </p:spPr>
        <p:txBody>
          <a:bodyPr>
            <a:normAutofit/>
          </a:bodyPr>
          <a:lstStyle/>
          <a:p>
            <a:r>
              <a:rPr lang="nb-NO" sz="1700">
                <a:solidFill>
                  <a:srgbClr val="FFFFFF"/>
                </a:solidFill>
              </a:rPr>
              <a:t>Thon Hotel Oslo Airport, Gardermoen </a:t>
            </a:r>
          </a:p>
          <a:p>
            <a:r>
              <a:rPr lang="nb-NO" sz="1700">
                <a:solidFill>
                  <a:srgbClr val="FFFFFF"/>
                </a:solidFill>
              </a:rPr>
              <a:t>07.12.22</a:t>
            </a:r>
          </a:p>
          <a:p>
            <a:r>
              <a:rPr lang="nb-NO" sz="1700">
                <a:solidFill>
                  <a:srgbClr val="FFFFFF"/>
                </a:solidFill>
              </a:rPr>
              <a:t>Marte H. Klevstad </a:t>
            </a:r>
          </a:p>
        </p:txBody>
      </p:sp>
    </p:spTree>
    <p:extLst>
      <p:ext uri="{BB962C8B-B14F-4D97-AF65-F5344CB8AC3E}">
        <p14:creationId xmlns:p14="http://schemas.microsoft.com/office/powerpoint/2010/main" val="25396663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AFF82D-94B5-22BA-C06C-802935DD957E}"/>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Hjernen er i utvikling</a:t>
            </a:r>
          </a:p>
        </p:txBody>
      </p:sp>
      <p:sp>
        <p:nvSpPr>
          <p:cNvPr id="3" name="Plassholder for innhold 2">
            <a:extLst>
              <a:ext uri="{FF2B5EF4-FFF2-40B4-BE49-F238E27FC236}">
                <a16:creationId xmlns:a16="http://schemas.microsoft.com/office/drawing/2014/main" id="{2CE2DC20-2C3B-3341-B9D9-7F21EEBD1846}"/>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nb-NO" sz="2400" dirty="0"/>
              <a:t>Hjernen utvikler seg både funksjonelt og strukturelt</a:t>
            </a:r>
          </a:p>
          <a:p>
            <a:r>
              <a:rPr lang="nb-NO" sz="2400" dirty="0"/>
              <a:t>Potensial for endring som resultat av erfaringer</a:t>
            </a:r>
          </a:p>
          <a:p>
            <a:pPr lvl="1"/>
            <a:r>
              <a:rPr lang="nb-NO" dirty="0"/>
              <a:t>Både sårbart og gir mulighetsrom </a:t>
            </a:r>
          </a:p>
          <a:p>
            <a:r>
              <a:rPr lang="nb-NO" sz="2400" dirty="0"/>
              <a:t>Hjernen utvikler seg bakfra og fremover </a:t>
            </a:r>
          </a:p>
          <a:p>
            <a:pPr lvl="1"/>
            <a:r>
              <a:rPr lang="nb-NO" dirty="0"/>
              <a:t>Området prefrontale </a:t>
            </a:r>
            <a:r>
              <a:rPr lang="nb-NO" dirty="0" err="1"/>
              <a:t>cortex</a:t>
            </a:r>
            <a:r>
              <a:rPr lang="nb-NO" dirty="0"/>
              <a:t> fortsetter å utvikle seg i ungdomsalderen</a:t>
            </a:r>
          </a:p>
          <a:p>
            <a:pPr lvl="1"/>
            <a:r>
              <a:rPr lang="nb-NO" dirty="0"/>
              <a:t>Selvregulering </a:t>
            </a:r>
          </a:p>
        </p:txBody>
      </p:sp>
      <p:pic>
        <p:nvPicPr>
          <p:cNvPr id="6" name="Plassholder for innhold 5" descr="Papirhode med regnbuetannhjul">
            <a:extLst>
              <a:ext uri="{FF2B5EF4-FFF2-40B4-BE49-F238E27FC236}">
                <a16:creationId xmlns:a16="http://schemas.microsoft.com/office/drawing/2014/main" id="{2E762ED7-83D8-9017-2F96-AB221B001E4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90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118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126335-5689-EE88-7BE5-E89A534ACEA8}"/>
              </a:ext>
            </a:extLst>
          </p:cNvPr>
          <p:cNvSpPr>
            <a:spLocks noGrp="1"/>
          </p:cNvSpPr>
          <p:nvPr>
            <p:ph type="title"/>
          </p:nvPr>
        </p:nvSpPr>
        <p:spPr/>
        <p:txBody>
          <a:bodyPr/>
          <a:lstStyle/>
          <a:p>
            <a:r>
              <a:rPr lang="nb-NO" err="1"/>
              <a:t>Resiliens</a:t>
            </a:r>
            <a:r>
              <a:rPr lang="nb-NO"/>
              <a:t>- og sårbarhetsfaktorer</a:t>
            </a:r>
          </a:p>
        </p:txBody>
      </p:sp>
      <p:sp>
        <p:nvSpPr>
          <p:cNvPr id="3" name="Plassholder for innhold 2">
            <a:extLst>
              <a:ext uri="{FF2B5EF4-FFF2-40B4-BE49-F238E27FC236}">
                <a16:creationId xmlns:a16="http://schemas.microsoft.com/office/drawing/2014/main" id="{43350A89-450D-6E4D-41D5-3FA99B987412}"/>
              </a:ext>
            </a:extLst>
          </p:cNvPr>
          <p:cNvSpPr>
            <a:spLocks noGrp="1"/>
          </p:cNvSpPr>
          <p:nvPr>
            <p:ph sz="half" idx="1"/>
          </p:nvPr>
        </p:nvSpPr>
        <p:spPr>
          <a:xfrm>
            <a:off x="838199" y="1825625"/>
            <a:ext cx="6627471" cy="4351338"/>
          </a:xfrm>
        </p:spPr>
        <p:txBody>
          <a:bodyPr/>
          <a:lstStyle/>
          <a:p>
            <a:r>
              <a:rPr lang="nb-NO" dirty="0"/>
              <a:t>Erfaringene vi har med oss former oss </a:t>
            </a:r>
          </a:p>
          <a:p>
            <a:r>
              <a:rPr lang="nb-NO" dirty="0" err="1"/>
              <a:t>Resiliens</a:t>
            </a:r>
            <a:r>
              <a:rPr lang="nb-NO" dirty="0"/>
              <a:t>: Å klare seg på tross av risiko</a:t>
            </a:r>
          </a:p>
          <a:p>
            <a:pPr marL="0" indent="0">
              <a:buNone/>
            </a:pPr>
            <a:endParaRPr lang="nb-NO" dirty="0"/>
          </a:p>
          <a:p>
            <a:endParaRPr lang="nb-NO" dirty="0"/>
          </a:p>
        </p:txBody>
      </p:sp>
      <p:pic>
        <p:nvPicPr>
          <p:cNvPr id="6" name="Plassholder for innhold 5" descr="Et bilde som inneholder tekst&#10;&#10;Automatisk generert beskrivelse">
            <a:extLst>
              <a:ext uri="{FF2B5EF4-FFF2-40B4-BE49-F238E27FC236}">
                <a16:creationId xmlns:a16="http://schemas.microsoft.com/office/drawing/2014/main" id="{1F25884B-8536-8482-1232-8AFABFD49D4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52790" y="1473168"/>
            <a:ext cx="3385263" cy="5056251"/>
          </a:xfrm>
        </p:spPr>
      </p:pic>
    </p:spTree>
    <p:extLst>
      <p:ext uri="{BB962C8B-B14F-4D97-AF65-F5344CB8AC3E}">
        <p14:creationId xmlns:p14="http://schemas.microsoft.com/office/powerpoint/2010/main" val="171885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071BE0-4547-F444-5AF9-988B33AFB739}"/>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4200"/>
              <a:t>Hvilke utfordringer kan ungdom og unge voksne ha?</a:t>
            </a:r>
          </a:p>
        </p:txBody>
      </p:sp>
      <p:sp>
        <p:nvSpPr>
          <p:cNvPr id="3" name="Plassholder for innhold 2">
            <a:extLst>
              <a:ext uri="{FF2B5EF4-FFF2-40B4-BE49-F238E27FC236}">
                <a16:creationId xmlns:a16="http://schemas.microsoft.com/office/drawing/2014/main" id="{D084BB33-346A-FB94-10E9-600B0EC7E7A5}"/>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400"/>
              <a:t>Utdannelse og arbeid</a:t>
            </a:r>
          </a:p>
          <a:p>
            <a:r>
              <a:rPr lang="en-US" sz="2400"/>
              <a:t>Økonomi </a:t>
            </a:r>
          </a:p>
          <a:p>
            <a:r>
              <a:rPr lang="en-US" sz="2400"/>
              <a:t>Kjærlighet og seksualitet</a:t>
            </a:r>
          </a:p>
          <a:p>
            <a:r>
              <a:rPr lang="en-US" sz="2400"/>
              <a:t>Skape sosiale relasjoner</a:t>
            </a:r>
          </a:p>
          <a:p>
            <a:r>
              <a:rPr lang="en-US" sz="2400"/>
              <a:t>Krav fra samfunnet, foreldre, venner, sosiale medier</a:t>
            </a:r>
          </a:p>
        </p:txBody>
      </p:sp>
      <p:pic>
        <p:nvPicPr>
          <p:cNvPr id="18" name="Plassholder for innhold 17" descr="Svart-hvitt-spiral med spiral">
            <a:extLst>
              <a:ext uri="{FF2B5EF4-FFF2-40B4-BE49-F238E27FC236}">
                <a16:creationId xmlns:a16="http://schemas.microsoft.com/office/drawing/2014/main" id="{3F2069EB-1184-7708-141E-22827D9EB1A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755" r="21125" b="-1"/>
          <a:stretch/>
        </p:blipFill>
        <p:spPr>
          <a:xfrm>
            <a:off x="20" y="10"/>
            <a:ext cx="4635571" cy="6857990"/>
          </a:xfrm>
          <a:prstGeom prst="rect">
            <a:avLst/>
          </a:prstGeom>
          <a:effectLst/>
        </p:spPr>
      </p:pic>
    </p:spTree>
    <p:extLst>
      <p:ext uri="{BB962C8B-B14F-4D97-AF65-F5344CB8AC3E}">
        <p14:creationId xmlns:p14="http://schemas.microsoft.com/office/powerpoint/2010/main" val="415153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2CDF74-0E15-99A8-BAED-2BF32EF5186F}"/>
              </a:ext>
            </a:extLst>
          </p:cNvPr>
          <p:cNvSpPr>
            <a:spLocks noGrp="1"/>
          </p:cNvSpPr>
          <p:nvPr>
            <p:ph type="title"/>
          </p:nvPr>
        </p:nvSpPr>
        <p:spPr/>
        <p:txBody>
          <a:bodyPr/>
          <a:lstStyle/>
          <a:p>
            <a:r>
              <a:rPr lang="nb-NO"/>
              <a:t>Hvordan fremme psykisk helse? </a:t>
            </a:r>
          </a:p>
        </p:txBody>
      </p:sp>
      <p:pic>
        <p:nvPicPr>
          <p:cNvPr id="5" name="Plassholder for innhold 4">
            <a:extLst>
              <a:ext uri="{FF2B5EF4-FFF2-40B4-BE49-F238E27FC236}">
                <a16:creationId xmlns:a16="http://schemas.microsoft.com/office/drawing/2014/main" id="{AA5D453B-4E78-6290-C168-EF7CF2C7CA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2192" y="1290462"/>
            <a:ext cx="10259601" cy="5547185"/>
          </a:xfrm>
        </p:spPr>
      </p:pic>
    </p:spTree>
    <p:extLst>
      <p:ext uri="{BB962C8B-B14F-4D97-AF65-F5344CB8AC3E}">
        <p14:creationId xmlns:p14="http://schemas.microsoft.com/office/powerpoint/2010/main" val="159331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26A1F4EC-4032-D726-9EFF-EE223CF4B0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573" y="252669"/>
            <a:ext cx="8532080" cy="6564028"/>
          </a:xfrm>
        </p:spPr>
      </p:pic>
      <p:sp>
        <p:nvSpPr>
          <p:cNvPr id="10" name="TekstSylinder 9">
            <a:extLst>
              <a:ext uri="{FF2B5EF4-FFF2-40B4-BE49-F238E27FC236}">
                <a16:creationId xmlns:a16="http://schemas.microsoft.com/office/drawing/2014/main" id="{4CF8819D-33C1-F442-11DA-044AF9238B6A}"/>
              </a:ext>
            </a:extLst>
          </p:cNvPr>
          <p:cNvSpPr txBox="1"/>
          <p:nvPr/>
        </p:nvSpPr>
        <p:spPr>
          <a:xfrm>
            <a:off x="9107906" y="5751095"/>
            <a:ext cx="2959768" cy="954107"/>
          </a:xfrm>
          <a:prstGeom prst="rect">
            <a:avLst/>
          </a:prstGeom>
          <a:noFill/>
        </p:spPr>
        <p:txBody>
          <a:bodyPr wrap="square" rtlCol="0">
            <a:spAutoFit/>
          </a:bodyPr>
          <a:lstStyle/>
          <a:p>
            <a:r>
              <a:rPr lang="nb-NO" sz="1400"/>
              <a:t>Kjøs et al. 2021: Livskvalitet, psykisk helse og rusmiddelbruk under Covid-19-pandemien - Utfordringsbilde og anbefalte tiltak </a:t>
            </a:r>
          </a:p>
        </p:txBody>
      </p:sp>
    </p:spTree>
    <p:extLst>
      <p:ext uri="{BB962C8B-B14F-4D97-AF65-F5344CB8AC3E}">
        <p14:creationId xmlns:p14="http://schemas.microsoft.com/office/powerpoint/2010/main" val="232217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A12EDF-9C80-53DC-1D1D-A8AF6BBB263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Bevissthet rundt egne holdninger </a:t>
            </a:r>
          </a:p>
        </p:txBody>
      </p:sp>
      <p:sp>
        <p:nvSpPr>
          <p:cNvPr id="3" name="Plassholder for innhold 2">
            <a:extLst>
              <a:ext uri="{FF2B5EF4-FFF2-40B4-BE49-F238E27FC236}">
                <a16:creationId xmlns:a16="http://schemas.microsoft.com/office/drawing/2014/main" id="{F33C1E05-A998-E1E7-0087-44C190D2C357}"/>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nb-NO" sz="2000" dirty="0"/>
              <a:t>Dere lærere er tett på elevene </a:t>
            </a:r>
          </a:p>
          <a:p>
            <a:r>
              <a:rPr lang="nb-NO" sz="2000" dirty="0"/>
              <a:t>Hvordan snakker vi om elevene og om hverandre?</a:t>
            </a:r>
          </a:p>
          <a:p>
            <a:r>
              <a:rPr lang="nb-NO" sz="2000" dirty="0"/>
              <a:t>Synet på psykisk helse har endret seg </a:t>
            </a:r>
          </a:p>
          <a:p>
            <a:r>
              <a:rPr lang="nb-NO" sz="2000" dirty="0"/>
              <a:t>Åpenhet </a:t>
            </a:r>
          </a:p>
          <a:p>
            <a:r>
              <a:rPr lang="nb-NO" sz="2000" dirty="0"/>
              <a:t>Stigmatisering og skam</a:t>
            </a:r>
          </a:p>
          <a:p>
            <a:r>
              <a:rPr lang="nb-NO" sz="2000" dirty="0"/>
              <a:t>Tilhørighet kan forebygge selvmord</a:t>
            </a:r>
          </a:p>
          <a:p>
            <a:r>
              <a:rPr lang="nb-NO" sz="2000" dirty="0"/>
              <a:t>«Slipe saga» – ta vare på egen psykisk og fysisk helse </a:t>
            </a:r>
          </a:p>
          <a:p>
            <a:r>
              <a:rPr lang="nb-NO" sz="2000" dirty="0"/>
              <a:t>Fremsnakke hjelpetilbud og det å oppsøke hjelp </a:t>
            </a:r>
          </a:p>
          <a:p>
            <a:pPr marL="0"/>
            <a:endParaRPr lang="nb-NO" sz="2000" dirty="0"/>
          </a:p>
          <a:p>
            <a:endParaRPr lang="nb-NO" sz="2000" dirty="0"/>
          </a:p>
        </p:txBody>
      </p:sp>
      <p:pic>
        <p:nvPicPr>
          <p:cNvPr id="12" name="Plassholder for innhold 11" descr="Blå himmel og skyer">
            <a:extLst>
              <a:ext uri="{FF2B5EF4-FFF2-40B4-BE49-F238E27FC236}">
                <a16:creationId xmlns:a16="http://schemas.microsoft.com/office/drawing/2014/main" id="{204630A8-DA33-03A3-1EE1-25EF9F828BC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501" r="5560"/>
          <a:stretch/>
        </p:blipFill>
        <p:spPr>
          <a:xfrm>
            <a:off x="20" y="10"/>
            <a:ext cx="4635571"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E8A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233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432A95-F881-7639-FAF7-BADE71324477}"/>
              </a:ext>
            </a:extLst>
          </p:cNvPr>
          <p:cNvSpPr>
            <a:spLocks noGrp="1"/>
          </p:cNvSpPr>
          <p:nvPr>
            <p:ph type="title"/>
          </p:nvPr>
        </p:nvSpPr>
        <p:spPr/>
        <p:txBody>
          <a:bodyPr/>
          <a:lstStyle/>
          <a:p>
            <a:r>
              <a:rPr lang="nb-NO" dirty="0"/>
              <a:t>Minne om Unicefs kampanje «Den ene»</a:t>
            </a:r>
          </a:p>
        </p:txBody>
      </p:sp>
      <p:sp>
        <p:nvSpPr>
          <p:cNvPr id="3" name="Plassholder for innhold 2">
            <a:extLst>
              <a:ext uri="{FF2B5EF4-FFF2-40B4-BE49-F238E27FC236}">
                <a16:creationId xmlns:a16="http://schemas.microsoft.com/office/drawing/2014/main" id="{694F87B9-DDB9-DD1B-EA79-4EB592B6E3E5}"/>
              </a:ext>
            </a:extLst>
          </p:cNvPr>
          <p:cNvSpPr>
            <a:spLocks noGrp="1"/>
          </p:cNvSpPr>
          <p:nvPr>
            <p:ph sz="half" idx="1"/>
          </p:nvPr>
        </p:nvSpPr>
        <p:spPr>
          <a:xfrm>
            <a:off x="838200" y="1825625"/>
            <a:ext cx="5586638" cy="4351338"/>
          </a:xfrm>
        </p:spPr>
        <p:txBody>
          <a:bodyPr>
            <a:normAutofit fontScale="92500"/>
          </a:bodyPr>
          <a:lstStyle/>
          <a:p>
            <a:pPr algn="l">
              <a:buFont typeface="Arial" panose="020B0604020202020204" pitchFamily="34" charset="0"/>
              <a:buChar char="•"/>
            </a:pPr>
            <a:r>
              <a:rPr lang="nb-NO" b="0" i="0" dirty="0">
                <a:solidFill>
                  <a:srgbClr val="000000"/>
                </a:solidFill>
                <a:effectLst/>
                <a:latin typeface="Open Sans" panose="020B0606030504020204" pitchFamily="34" charset="0"/>
              </a:rPr>
              <a:t>Hils og få øyenkontakt</a:t>
            </a:r>
          </a:p>
          <a:p>
            <a:pPr algn="l">
              <a:buFont typeface="Arial" panose="020B0604020202020204" pitchFamily="34" charset="0"/>
              <a:buChar char="•"/>
            </a:pPr>
            <a:r>
              <a:rPr lang="nb-NO" b="0" i="0" dirty="0">
                <a:solidFill>
                  <a:srgbClr val="000000"/>
                </a:solidFill>
                <a:effectLst/>
                <a:latin typeface="Open Sans" panose="020B0606030504020204" pitchFamily="34" charset="0"/>
              </a:rPr>
              <a:t>Bruk navn</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noe oppmuntrende</a:t>
            </a:r>
          </a:p>
          <a:p>
            <a:pPr algn="l">
              <a:buFont typeface="Arial" panose="020B0604020202020204" pitchFamily="34" charset="0"/>
              <a:buChar char="•"/>
            </a:pPr>
            <a:r>
              <a:rPr lang="nb-NO" b="0" i="0" dirty="0">
                <a:solidFill>
                  <a:srgbClr val="000000"/>
                </a:solidFill>
                <a:effectLst/>
                <a:latin typeface="Open Sans" panose="020B0606030504020204" pitchFamily="34" charset="0"/>
              </a:rPr>
              <a:t>Ta initiativ til en prat</a:t>
            </a:r>
          </a:p>
          <a:p>
            <a:pPr algn="l">
              <a:buFont typeface="Arial" panose="020B0604020202020204" pitchFamily="34" charset="0"/>
              <a:buChar char="•"/>
            </a:pPr>
            <a:r>
              <a:rPr lang="nb-NO" b="0" i="0" dirty="0">
                <a:solidFill>
                  <a:srgbClr val="000000"/>
                </a:solidFill>
                <a:effectLst/>
                <a:latin typeface="Open Sans" panose="020B0606030504020204" pitchFamily="34" charset="0"/>
              </a:rPr>
              <a:t>Gi ros når noen har gjort noe positivt</a:t>
            </a:r>
          </a:p>
          <a:p>
            <a:pPr algn="l">
              <a:buFont typeface="Arial" panose="020B0604020202020204" pitchFamily="34" charset="0"/>
              <a:buChar char="•"/>
            </a:pPr>
            <a:r>
              <a:rPr lang="nb-NO" b="0" i="0" dirty="0">
                <a:solidFill>
                  <a:srgbClr val="000000"/>
                </a:solidFill>
                <a:effectLst/>
                <a:latin typeface="Open Sans" panose="020B0606030504020204" pitchFamily="34" charset="0"/>
              </a:rPr>
              <a:t>Gi ros som andre hører</a:t>
            </a:r>
          </a:p>
          <a:p>
            <a:pPr algn="l">
              <a:buFont typeface="Arial" panose="020B0604020202020204" pitchFamily="34" charset="0"/>
              <a:buChar char="•"/>
            </a:pPr>
            <a:r>
              <a:rPr lang="nb-NO" b="0" i="0" dirty="0">
                <a:solidFill>
                  <a:srgbClr val="000000"/>
                </a:solidFill>
                <a:effectLst/>
                <a:latin typeface="Open Sans" panose="020B0606030504020204" pitchFamily="34" charset="0"/>
              </a:rPr>
              <a:t>Vær inkluderende – også digitalt</a:t>
            </a:r>
          </a:p>
          <a:p>
            <a:pPr algn="l">
              <a:buFont typeface="Arial" panose="020B0604020202020204" pitchFamily="34" charset="0"/>
              <a:buChar char="•"/>
            </a:pPr>
            <a:r>
              <a:rPr lang="nb-NO" b="0" i="0" dirty="0">
                <a:solidFill>
                  <a:srgbClr val="000000"/>
                </a:solidFill>
                <a:effectLst/>
                <a:latin typeface="Open Sans" panose="020B0606030504020204" pitchFamily="34" charset="0"/>
              </a:rPr>
              <a:t>Sett grenser​​</a:t>
            </a:r>
          </a:p>
          <a:p>
            <a:endParaRPr lang="nb-NO" dirty="0"/>
          </a:p>
        </p:txBody>
      </p:sp>
      <p:pic>
        <p:nvPicPr>
          <p:cNvPr id="5" name="Plassholder for innhold 8" descr="Et bilde som inneholder tekst, person, utendørs&#10;&#10;Automatisk generert beskrivelse">
            <a:extLst>
              <a:ext uri="{FF2B5EF4-FFF2-40B4-BE49-F238E27FC236}">
                <a16:creationId xmlns:a16="http://schemas.microsoft.com/office/drawing/2014/main" id="{C2195536-EDA3-BD8D-54F2-90DF6F0777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493919"/>
            <a:ext cx="5586639" cy="3529494"/>
          </a:xfrm>
        </p:spPr>
      </p:pic>
      <p:sp>
        <p:nvSpPr>
          <p:cNvPr id="6" name="TekstSylinder 5">
            <a:extLst>
              <a:ext uri="{FF2B5EF4-FFF2-40B4-BE49-F238E27FC236}">
                <a16:creationId xmlns:a16="http://schemas.microsoft.com/office/drawing/2014/main" id="{67979865-B1CB-D1C8-166F-168F61123B2A}"/>
              </a:ext>
            </a:extLst>
          </p:cNvPr>
          <p:cNvSpPr txBox="1"/>
          <p:nvPr/>
        </p:nvSpPr>
        <p:spPr>
          <a:xfrm>
            <a:off x="7664571" y="5138522"/>
            <a:ext cx="4106881" cy="307777"/>
          </a:xfrm>
          <a:prstGeom prst="rect">
            <a:avLst/>
          </a:prstGeom>
          <a:noFill/>
        </p:spPr>
        <p:txBody>
          <a:bodyPr wrap="square" rtlCol="0">
            <a:spAutoFit/>
          </a:bodyPr>
          <a:lstStyle/>
          <a:p>
            <a:r>
              <a:rPr lang="nb-NO" sz="1400" dirty="0"/>
              <a:t>https://www.nrk.no/spesial/_dusameg-1.13591521</a:t>
            </a:r>
          </a:p>
        </p:txBody>
      </p:sp>
    </p:spTree>
    <p:extLst>
      <p:ext uri="{BB962C8B-B14F-4D97-AF65-F5344CB8AC3E}">
        <p14:creationId xmlns:p14="http://schemas.microsoft.com/office/powerpoint/2010/main" val="442947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22A4E36-D2A8-1650-E380-27B2FA3D990A}"/>
              </a:ext>
            </a:extLst>
          </p:cNvPr>
          <p:cNvSpPr>
            <a:spLocks noGrp="1"/>
          </p:cNvSpPr>
          <p:nvPr>
            <p:ph type="title"/>
          </p:nvPr>
        </p:nvSpPr>
        <p:spPr>
          <a:xfrm>
            <a:off x="7028497" y="1783959"/>
            <a:ext cx="5163502" cy="2889114"/>
          </a:xfrm>
        </p:spPr>
        <p:txBody>
          <a:bodyPr vert="horz" lIns="91440" tIns="45720" rIns="91440" bIns="45720" rtlCol="0" anchor="b">
            <a:normAutofit/>
          </a:bodyPr>
          <a:lstStyle/>
          <a:p>
            <a:r>
              <a:rPr lang="en-US" sz="5400" dirty="0"/>
              <a:t>Det er </a:t>
            </a:r>
            <a:r>
              <a:rPr lang="en-US" sz="5400" dirty="0" err="1"/>
              <a:t>verdt</a:t>
            </a:r>
            <a:r>
              <a:rPr lang="en-US" sz="5400" dirty="0"/>
              <a:t> å </a:t>
            </a:r>
            <a:r>
              <a:rPr lang="en-US" sz="5400" dirty="0" err="1"/>
              <a:t>investere</a:t>
            </a:r>
            <a:r>
              <a:rPr lang="en-US" sz="5400" dirty="0"/>
              <a:t> </a:t>
            </a:r>
            <a:r>
              <a:rPr lang="en-US" sz="5400" dirty="0" err="1"/>
              <a:t>i</a:t>
            </a:r>
            <a:r>
              <a:rPr lang="en-US" sz="5400" dirty="0"/>
              <a:t> </a:t>
            </a:r>
            <a:r>
              <a:rPr lang="en-US" sz="5400" dirty="0" err="1"/>
              <a:t>helsa</a:t>
            </a:r>
            <a:r>
              <a:rPr lang="en-US" sz="5400" dirty="0"/>
              <a:t> </a:t>
            </a:r>
          </a:p>
        </p:txBody>
      </p:sp>
      <p:sp>
        <p:nvSpPr>
          <p:cNvPr id="6" name="Plassholder for tekst 5">
            <a:extLst>
              <a:ext uri="{FF2B5EF4-FFF2-40B4-BE49-F238E27FC236}">
                <a16:creationId xmlns:a16="http://schemas.microsoft.com/office/drawing/2014/main" id="{EC5E50C1-22CD-4C55-8F84-957CB64DE0F1}"/>
              </a:ext>
            </a:extLst>
          </p:cNvPr>
          <p:cNvSpPr>
            <a:spLocks noGrp="1"/>
          </p:cNvSpPr>
          <p:nvPr>
            <p:ph type="body" idx="1"/>
          </p:nvPr>
        </p:nvSpPr>
        <p:spPr>
          <a:xfrm>
            <a:off x="6285054" y="4762468"/>
            <a:ext cx="6158114" cy="1147863"/>
          </a:xfrm>
        </p:spPr>
        <p:txBody>
          <a:bodyPr vert="horz" lIns="91440" tIns="45720" rIns="91440" bIns="45720" rtlCol="0" anchor="t">
            <a:normAutofit/>
          </a:bodyPr>
          <a:lstStyle/>
          <a:p>
            <a:r>
              <a:rPr lang="nb-NO" sz="3200" dirty="0">
                <a:solidFill>
                  <a:schemeClr val="tx1"/>
                </a:solidFill>
              </a:rPr>
              <a:t>- Både den fysiske og den psykiske </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Et beskåret bilde av en person som berører en plante">
            <a:extLst>
              <a:ext uri="{FF2B5EF4-FFF2-40B4-BE49-F238E27FC236}">
                <a16:creationId xmlns:a16="http://schemas.microsoft.com/office/drawing/2014/main" id="{B93D10A7-9BD9-26AA-2DB9-1F2CC425D258}"/>
              </a:ext>
            </a:extLst>
          </p:cNvPr>
          <p:cNvPicPr>
            <a:picLocks noChangeAspect="1"/>
          </p:cNvPicPr>
          <p:nvPr/>
        </p:nvPicPr>
        <p:blipFill rotWithShape="1">
          <a:blip r:embed="rId3"/>
          <a:srcRect l="14319" r="1727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0086415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Hva er Hverdagsglede?">
            <a:hlinkClick r:id="" action="ppaction://media"/>
            <a:extLst>
              <a:ext uri="{FF2B5EF4-FFF2-40B4-BE49-F238E27FC236}">
                <a16:creationId xmlns:a16="http://schemas.microsoft.com/office/drawing/2014/main" id="{B720AEB7-A108-C0E4-E983-A23DF53D7032}"/>
              </a:ext>
            </a:extLst>
          </p:cNvPr>
          <p:cNvPicPr>
            <a:picLocks noGrp="1" noRot="1" noChangeAspect="1"/>
          </p:cNvPicPr>
          <p:nvPr>
            <p:ph idx="1"/>
            <a:videoFile r:link="rId1"/>
          </p:nvPr>
        </p:nvPicPr>
        <p:blipFill>
          <a:blip r:embed="rId3"/>
          <a:stretch>
            <a:fillRect/>
          </a:stretch>
        </p:blipFill>
        <p:spPr>
          <a:xfrm>
            <a:off x="0" y="-30946"/>
            <a:ext cx="12192000" cy="6888946"/>
          </a:xfrm>
          <a:prstGeom prst="rect">
            <a:avLst/>
          </a:prstGeom>
        </p:spPr>
      </p:pic>
    </p:spTree>
    <p:extLst>
      <p:ext uri="{BB962C8B-B14F-4D97-AF65-F5344CB8AC3E}">
        <p14:creationId xmlns:p14="http://schemas.microsoft.com/office/powerpoint/2010/main" val="21448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5E51F091-D257-46A2-A177-4B59E94FD46D}"/>
              </a:ext>
            </a:extLst>
          </p:cNvPr>
          <p:cNvSpPr>
            <a:spLocks noGrp="1"/>
          </p:cNvSpPr>
          <p:nvPr>
            <p:ph type="ftr" sz="quarter" idx="11"/>
          </p:nvPr>
        </p:nvSpPr>
        <p:spPr>
          <a:xfrm>
            <a:off x="4038600" y="6492875"/>
            <a:ext cx="4114800" cy="365125"/>
          </a:xfrm>
        </p:spPr>
        <p:txBody>
          <a:bodyPr/>
          <a:lstStyle/>
          <a:p>
            <a:r>
              <a:rPr lang="nb-NO"/>
              <a:t>Hentet fra NAV Troms Arbeidslivssenter</a:t>
            </a:r>
          </a:p>
        </p:txBody>
      </p:sp>
      <p:pic>
        <p:nvPicPr>
          <p:cNvPr id="3" name="Bilde 4">
            <a:extLst>
              <a:ext uri="{FF2B5EF4-FFF2-40B4-BE49-F238E27FC236}">
                <a16:creationId xmlns:a16="http://schemas.microsoft.com/office/drawing/2014/main" id="{5B9FB21D-E91C-4D1C-A890-E73C9785A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260" y="694068"/>
            <a:ext cx="8696216" cy="3669963"/>
          </a:xfrm>
          <a:prstGeom prst="rect">
            <a:avLst/>
          </a:prstGeom>
        </p:spPr>
      </p:pic>
      <p:pic>
        <p:nvPicPr>
          <p:cNvPr id="7" name="Bilde 6">
            <a:extLst>
              <a:ext uri="{FF2B5EF4-FFF2-40B4-BE49-F238E27FC236}">
                <a16:creationId xmlns:a16="http://schemas.microsoft.com/office/drawing/2014/main" id="{21AFEBF5-68BF-41FA-8261-0CB546E4B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260" y="4356975"/>
            <a:ext cx="8696216" cy="1718377"/>
          </a:xfrm>
          <a:prstGeom prst="rect">
            <a:avLst/>
          </a:prstGeom>
        </p:spPr>
      </p:pic>
    </p:spTree>
    <p:extLst>
      <p:ext uri="{BB962C8B-B14F-4D97-AF65-F5344CB8AC3E}">
        <p14:creationId xmlns:p14="http://schemas.microsoft.com/office/powerpoint/2010/main" val="356353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e 12" descr="Et bilde som inneholder person&#10;&#10;Automatisk generert beskrivelse">
            <a:extLst>
              <a:ext uri="{FF2B5EF4-FFF2-40B4-BE49-F238E27FC236}">
                <a16:creationId xmlns:a16="http://schemas.microsoft.com/office/drawing/2014/main" id="{761F73B4-7633-40D7-BF01-DA1C0226D702}"/>
              </a:ext>
            </a:extLst>
          </p:cNvPr>
          <p:cNvPicPr>
            <a:picLocks noChangeAspect="1"/>
          </p:cNvPicPr>
          <p:nvPr/>
        </p:nvPicPr>
        <p:blipFill rotWithShape="1">
          <a:blip r:embed="rId3">
            <a:extLst>
              <a:ext uri="{28A0092B-C50C-407E-A947-70E740481C1C}">
                <a14:useLocalDpi xmlns:a14="http://schemas.microsoft.com/office/drawing/2010/main" val="0"/>
              </a:ext>
            </a:extLst>
          </a:blip>
          <a:srcRect r="21409" b="-1"/>
          <a:stretch/>
        </p:blipFill>
        <p:spPr>
          <a:xfrm>
            <a:off x="4317546" y="10"/>
            <a:ext cx="8074479" cy="6857990"/>
          </a:xfrm>
          <a:prstGeom prst="rect">
            <a:avLst/>
          </a:prstGeom>
        </p:spPr>
      </p:pic>
      <p:sp>
        <p:nvSpPr>
          <p:cNvPr id="19" name="Freeform: Shape 1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65BFCE5E-7D8A-41AA-9616-6290C2B0CF43}"/>
              </a:ext>
            </a:extLst>
          </p:cNvPr>
          <p:cNvSpPr>
            <a:spLocks noGrp="1"/>
          </p:cNvSpPr>
          <p:nvPr>
            <p:ph type="title"/>
          </p:nvPr>
        </p:nvSpPr>
        <p:spPr>
          <a:xfrm>
            <a:off x="773144" y="545598"/>
            <a:ext cx="5884886" cy="1325563"/>
          </a:xfrm>
        </p:spPr>
        <p:txBody>
          <a:bodyPr>
            <a:normAutofit/>
          </a:bodyPr>
          <a:lstStyle/>
          <a:p>
            <a:r>
              <a:rPr lang="nb-NO">
                <a:cs typeface="Calibri"/>
              </a:rPr>
              <a:t>Marte Hykkerud Klevstad</a:t>
            </a:r>
            <a:endParaRPr lang="nb-NO"/>
          </a:p>
        </p:txBody>
      </p:sp>
      <p:sp>
        <p:nvSpPr>
          <p:cNvPr id="7" name="Plassholder for innhold 6">
            <a:extLst>
              <a:ext uri="{FF2B5EF4-FFF2-40B4-BE49-F238E27FC236}">
                <a16:creationId xmlns:a16="http://schemas.microsoft.com/office/drawing/2014/main" id="{707BC462-CD59-46AF-BA94-413286510BA4}"/>
              </a:ext>
            </a:extLst>
          </p:cNvPr>
          <p:cNvSpPr>
            <a:spLocks noGrp="1"/>
          </p:cNvSpPr>
          <p:nvPr>
            <p:ph idx="1"/>
          </p:nvPr>
        </p:nvSpPr>
        <p:spPr>
          <a:xfrm>
            <a:off x="300942" y="2022601"/>
            <a:ext cx="6007261" cy="4154361"/>
          </a:xfrm>
        </p:spPr>
        <p:txBody>
          <a:bodyPr vert="horz" lIns="91440" tIns="45720" rIns="91440" bIns="45720" rtlCol="0">
            <a:normAutofit/>
          </a:bodyPr>
          <a:lstStyle/>
          <a:p>
            <a:pPr marL="0" indent="0">
              <a:buNone/>
            </a:pPr>
            <a:r>
              <a:rPr lang="nb-NO" sz="2000" dirty="0">
                <a:cs typeface="Calibri"/>
              </a:rPr>
              <a:t>Fagutvikler innen psykisk helse og rus i Vestvågøy kommune i Lofoten</a:t>
            </a:r>
          </a:p>
          <a:p>
            <a:pPr marL="0" indent="0">
              <a:buNone/>
            </a:pPr>
            <a:endParaRPr lang="nb-NO" sz="2000" dirty="0">
              <a:cs typeface="Calibri"/>
            </a:endParaRPr>
          </a:p>
          <a:p>
            <a:r>
              <a:rPr lang="nb-NO" sz="2000" dirty="0">
                <a:cs typeface="Calibri"/>
              </a:rPr>
              <a:t>Sykepleier med masterutdanning i psykisk helsearbeid</a:t>
            </a:r>
          </a:p>
          <a:p>
            <a:r>
              <a:rPr lang="nb-NO" sz="2000" dirty="0">
                <a:cs typeface="Calibri"/>
              </a:rPr>
              <a:t>Kognitiv terapi (RPH) </a:t>
            </a:r>
          </a:p>
          <a:p>
            <a:endParaRPr lang="nb-NO" sz="2000" dirty="0">
              <a:cs typeface="Calibri"/>
            </a:endParaRPr>
          </a:p>
          <a:p>
            <a:r>
              <a:rPr lang="nb-NO" sz="2000" dirty="0">
                <a:cs typeface="Calibri"/>
                <a:hlinkClick r:id="rId4"/>
              </a:rPr>
              <a:t>marte.klevstad@vestvagoy.kommune.no</a:t>
            </a:r>
            <a:endParaRPr lang="nb-NO" sz="2000" dirty="0">
              <a:cs typeface="Calibri"/>
            </a:endParaRPr>
          </a:p>
          <a:p>
            <a:endParaRPr lang="nb-NO" sz="2000" dirty="0">
              <a:cs typeface="Calibri"/>
            </a:endParaRPr>
          </a:p>
        </p:txBody>
      </p:sp>
      <p:sp>
        <p:nvSpPr>
          <p:cNvPr id="14" name="TekstSylinder 13">
            <a:extLst>
              <a:ext uri="{FF2B5EF4-FFF2-40B4-BE49-F238E27FC236}">
                <a16:creationId xmlns:a16="http://schemas.microsoft.com/office/drawing/2014/main" id="{1E99E04C-3867-4675-B161-C2D5AEAD489C}"/>
              </a:ext>
            </a:extLst>
          </p:cNvPr>
          <p:cNvSpPr txBox="1"/>
          <p:nvPr/>
        </p:nvSpPr>
        <p:spPr>
          <a:xfrm>
            <a:off x="10407624" y="6607618"/>
            <a:ext cx="1930099" cy="250372"/>
          </a:xfrm>
          <a:prstGeom prst="rect">
            <a:avLst/>
          </a:prstGeom>
          <a:solidFill>
            <a:srgbClr val="000000">
              <a:alpha val="50000"/>
            </a:srgbClr>
          </a:solidFill>
          <a:ln>
            <a:noFill/>
          </a:ln>
        </p:spPr>
        <p:txBody>
          <a:bodyPr wrap="square" rtlCol="0">
            <a:noAutofit/>
          </a:bodyPr>
          <a:lstStyle/>
          <a:p>
            <a:pPr algn="ctr">
              <a:spcAft>
                <a:spcPts val="600"/>
              </a:spcAft>
            </a:pPr>
            <a:r>
              <a:rPr lang="nb-NO" sz="1300">
                <a:solidFill>
                  <a:srgbClr val="FFFFFF"/>
                </a:solidFill>
              </a:rPr>
              <a:t>Foto: Tommy Andreassen</a:t>
            </a:r>
          </a:p>
        </p:txBody>
      </p:sp>
    </p:spTree>
    <p:extLst>
      <p:ext uri="{BB962C8B-B14F-4D97-AF65-F5344CB8AC3E}">
        <p14:creationId xmlns:p14="http://schemas.microsoft.com/office/powerpoint/2010/main" val="196753723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D83572-5EEF-32E4-6948-FA8C0C4DFC4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Psykiske helseplager </a:t>
            </a:r>
          </a:p>
        </p:txBody>
      </p:sp>
      <p:sp>
        <p:nvSpPr>
          <p:cNvPr id="3" name="Plassholder for innhold 2">
            <a:extLst>
              <a:ext uri="{FF2B5EF4-FFF2-40B4-BE49-F238E27FC236}">
                <a16:creationId xmlns:a16="http://schemas.microsoft.com/office/drawing/2014/main" id="{9F36C943-4BEE-3E53-37B6-F2563802A6CC}"/>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a:t>Bekymring og grubling</a:t>
            </a:r>
          </a:p>
          <a:p>
            <a:r>
              <a:rPr lang="en-US" sz="2000"/>
              <a:t>Søvnplager</a:t>
            </a:r>
          </a:p>
          <a:p>
            <a:r>
              <a:rPr lang="en-US" sz="2000"/>
              <a:t>Urolighet </a:t>
            </a:r>
          </a:p>
          <a:p>
            <a:r>
              <a:rPr lang="en-US" sz="2000"/>
              <a:t>Ensomhet</a:t>
            </a:r>
          </a:p>
          <a:p>
            <a:r>
              <a:rPr lang="en-US" sz="2000"/>
              <a:t>Stress</a:t>
            </a:r>
          </a:p>
          <a:p>
            <a:r>
              <a:rPr lang="en-US" sz="2000"/>
              <a:t>Rusmiddelproblemer</a:t>
            </a:r>
          </a:p>
        </p:txBody>
      </p:sp>
      <p:pic>
        <p:nvPicPr>
          <p:cNvPr id="6" name="Plassholder for innhold 5" descr="Stresset mann på kontoret">
            <a:extLst>
              <a:ext uri="{FF2B5EF4-FFF2-40B4-BE49-F238E27FC236}">
                <a16:creationId xmlns:a16="http://schemas.microsoft.com/office/drawing/2014/main" id="{927D609E-A985-DA8A-A6FB-D77B04738D1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2145" r="12736"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C6A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580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7226BCB-4A46-00EB-3843-DA02CCCA9137}"/>
              </a:ext>
            </a:extLst>
          </p:cNvPr>
          <p:cNvPicPr>
            <a:picLocks noChangeAspect="1"/>
          </p:cNvPicPr>
          <p:nvPr/>
        </p:nvPicPr>
        <p:blipFill rotWithShape="1">
          <a:blip r:embed="rId3">
            <a:extLst>
              <a:ext uri="{28A0092B-C50C-407E-A947-70E740481C1C}">
                <a14:useLocalDpi xmlns:a14="http://schemas.microsoft.com/office/drawing/2010/main" val="0"/>
              </a:ext>
            </a:extLst>
          </a:blip>
          <a:srcRect l="1086" t="14049" r="921" b="4194"/>
          <a:stretch/>
        </p:blipFill>
        <p:spPr>
          <a:xfrm>
            <a:off x="162322" y="751973"/>
            <a:ext cx="11867356" cy="5354053"/>
          </a:xfrm>
          <a:prstGeom prst="rect">
            <a:avLst/>
          </a:prstGeom>
        </p:spPr>
      </p:pic>
      <p:sp>
        <p:nvSpPr>
          <p:cNvPr id="4" name="TekstSylinder 3">
            <a:extLst>
              <a:ext uri="{FF2B5EF4-FFF2-40B4-BE49-F238E27FC236}">
                <a16:creationId xmlns:a16="http://schemas.microsoft.com/office/drawing/2014/main" id="{C69AE930-1709-ED04-AACA-1EED34FAFB1B}"/>
              </a:ext>
            </a:extLst>
          </p:cNvPr>
          <p:cNvSpPr txBox="1"/>
          <p:nvPr/>
        </p:nvSpPr>
        <p:spPr>
          <a:xfrm>
            <a:off x="844952" y="6447099"/>
            <a:ext cx="10502096" cy="369332"/>
          </a:xfrm>
          <a:prstGeom prst="rect">
            <a:avLst/>
          </a:prstGeom>
          <a:noFill/>
        </p:spPr>
        <p:txBody>
          <a:bodyPr wrap="square" rtlCol="0">
            <a:spAutoFit/>
          </a:bodyPr>
          <a:lstStyle/>
          <a:p>
            <a:r>
              <a:rPr lang="nb-NO" dirty="0"/>
              <a:t>https://utdanningsforskning.no/artikler/2021/elever-trenger-larere-med-kunnskap-om-psykisk-helse/</a:t>
            </a:r>
          </a:p>
        </p:txBody>
      </p:sp>
    </p:spTree>
    <p:extLst>
      <p:ext uri="{BB962C8B-B14F-4D97-AF65-F5344CB8AC3E}">
        <p14:creationId xmlns:p14="http://schemas.microsoft.com/office/powerpoint/2010/main" val="4072674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76F7C8-25E4-85DA-36BF-C15FA10BCD2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Psykiske lidelser </a:t>
            </a:r>
          </a:p>
        </p:txBody>
      </p:sp>
      <p:sp>
        <p:nvSpPr>
          <p:cNvPr id="3" name="Plassholder for innhold 2">
            <a:extLst>
              <a:ext uri="{FF2B5EF4-FFF2-40B4-BE49-F238E27FC236}">
                <a16:creationId xmlns:a16="http://schemas.microsoft.com/office/drawing/2014/main" id="{E125DBB6-9BEC-89E7-5395-3CA6A86BBCCA}"/>
              </a:ext>
            </a:extLst>
          </p:cNvPr>
          <p:cNvSpPr>
            <a:spLocks noGrp="1"/>
          </p:cNvSpPr>
          <p:nvPr>
            <p:ph sz="half" idx="1"/>
          </p:nvPr>
        </p:nvSpPr>
        <p:spPr>
          <a:xfrm>
            <a:off x="4965431" y="2438400"/>
            <a:ext cx="6586489" cy="3785419"/>
          </a:xfrm>
        </p:spPr>
        <p:txBody>
          <a:bodyPr vert="horz" lIns="91440" tIns="45720" rIns="91440" bIns="45720" rtlCol="0">
            <a:normAutofit lnSpcReduction="10000"/>
          </a:bodyPr>
          <a:lstStyle/>
          <a:p>
            <a:pPr fontAlgn="base"/>
            <a:r>
              <a:rPr lang="en-US" sz="2000" b="0" i="0" u="none" strike="noStrike" dirty="0">
                <a:effectLst/>
              </a:rPr>
              <a:t>Angst</a:t>
            </a:r>
            <a:r>
              <a:rPr lang="en-US" sz="2000" b="0" i="0" dirty="0">
                <a:effectLst/>
              </a:rPr>
              <a:t>​</a:t>
            </a:r>
          </a:p>
          <a:p>
            <a:pPr fontAlgn="base"/>
            <a:r>
              <a:rPr lang="en-US" sz="2000" b="0" i="0" u="none" strike="noStrike" dirty="0" err="1">
                <a:effectLst/>
              </a:rPr>
              <a:t>Depresjon</a:t>
            </a:r>
            <a:r>
              <a:rPr lang="en-US" sz="2000" b="0" i="0" dirty="0">
                <a:effectLst/>
              </a:rPr>
              <a:t>​</a:t>
            </a:r>
          </a:p>
          <a:p>
            <a:pPr fontAlgn="base"/>
            <a:r>
              <a:rPr lang="en-US" sz="2000" b="0" i="0" u="none" strike="noStrike" dirty="0" err="1">
                <a:effectLst/>
              </a:rPr>
              <a:t>Rusmiddellidelser</a:t>
            </a:r>
            <a:r>
              <a:rPr lang="en-US" sz="2000" b="0" i="0" dirty="0">
                <a:effectLst/>
              </a:rPr>
              <a:t>​</a:t>
            </a:r>
          </a:p>
          <a:p>
            <a:pPr fontAlgn="base"/>
            <a:r>
              <a:rPr lang="en-US" sz="2000" b="0" i="0" dirty="0">
                <a:effectLst/>
              </a:rPr>
              <a:t>​</a:t>
            </a:r>
            <a:r>
              <a:rPr lang="en-US" sz="2000" b="0" i="0" u="none" strike="noStrike" dirty="0" err="1">
                <a:effectLst/>
              </a:rPr>
              <a:t>Psykoselidelser</a:t>
            </a:r>
            <a:r>
              <a:rPr lang="en-US" sz="2000" b="0" i="0" dirty="0">
                <a:effectLst/>
              </a:rPr>
              <a:t>​</a:t>
            </a:r>
          </a:p>
          <a:p>
            <a:pPr fontAlgn="base"/>
            <a:r>
              <a:rPr lang="en-US" sz="2000" b="0" i="0" u="none" strike="noStrike" dirty="0">
                <a:effectLst/>
              </a:rPr>
              <a:t>Bipolar </a:t>
            </a:r>
            <a:r>
              <a:rPr lang="en-US" sz="2000" b="0" i="0" u="none" strike="noStrike" dirty="0" err="1">
                <a:effectLst/>
              </a:rPr>
              <a:t>lidelse</a:t>
            </a:r>
            <a:r>
              <a:rPr lang="en-US" sz="2000" b="0" i="0" dirty="0">
                <a:effectLst/>
              </a:rPr>
              <a:t>​</a:t>
            </a:r>
          </a:p>
          <a:p>
            <a:pPr fontAlgn="base"/>
            <a:r>
              <a:rPr lang="en-US" sz="2000" b="0" i="0" u="none" strike="noStrike" dirty="0" err="1">
                <a:effectLst/>
              </a:rPr>
              <a:t>Personlighetsforstyrrelser</a:t>
            </a:r>
            <a:r>
              <a:rPr lang="en-US" sz="2000" b="0" i="0" dirty="0">
                <a:effectLst/>
              </a:rPr>
              <a:t>​</a:t>
            </a:r>
          </a:p>
          <a:p>
            <a:pPr fontAlgn="base"/>
            <a:r>
              <a:rPr lang="en-US" sz="2000" b="0" i="0" u="none" strike="noStrike" dirty="0" err="1">
                <a:effectLst/>
              </a:rPr>
              <a:t>Spiseforstyrrelser</a:t>
            </a:r>
            <a:r>
              <a:rPr lang="en-US" sz="2000" b="0" i="0" dirty="0">
                <a:effectLst/>
              </a:rPr>
              <a:t>​</a:t>
            </a:r>
          </a:p>
          <a:p>
            <a:pPr fontAlgn="base"/>
            <a:r>
              <a:rPr lang="en-US" sz="2000" b="0" i="0" u="none" strike="noStrike" dirty="0" err="1">
                <a:effectLst/>
              </a:rPr>
              <a:t>Utviklingsforstyrrelser</a:t>
            </a:r>
            <a:r>
              <a:rPr lang="en-US" sz="2000" b="0" i="0" u="none" strike="noStrike" dirty="0">
                <a:effectLst/>
              </a:rPr>
              <a:t> (ADHD, </a:t>
            </a:r>
            <a:r>
              <a:rPr lang="en-US" sz="2000" b="0" i="0" u="none" strike="noStrike" dirty="0" err="1">
                <a:effectLst/>
              </a:rPr>
              <a:t>Autismespekterlidelser</a:t>
            </a:r>
            <a:r>
              <a:rPr lang="en-US" sz="2000" b="0" i="0" u="none" strike="noStrike" dirty="0">
                <a:effectLst/>
              </a:rPr>
              <a:t>)</a:t>
            </a:r>
            <a:r>
              <a:rPr lang="en-US" sz="2000" b="0" i="0" dirty="0">
                <a:effectLst/>
              </a:rPr>
              <a:t>​</a:t>
            </a:r>
          </a:p>
          <a:p>
            <a:pPr fontAlgn="base"/>
            <a:r>
              <a:rPr lang="en-US" sz="2000" b="0" i="0" u="none" strike="noStrike" dirty="0" err="1">
                <a:effectLst/>
              </a:rPr>
              <a:t>Traumelidelser</a:t>
            </a:r>
            <a:endParaRPr lang="en-US" sz="2000" b="0" i="0" u="none" strike="noStrike" dirty="0">
              <a:effectLst/>
            </a:endParaRPr>
          </a:p>
          <a:p>
            <a:pPr fontAlgn="base"/>
            <a:r>
              <a:rPr lang="en-US" sz="2000" dirty="0" err="1"/>
              <a:t>Søvnlidelser</a:t>
            </a:r>
            <a:endParaRPr lang="en-US" sz="2000" b="0" i="0" dirty="0">
              <a:effectLst/>
            </a:endParaRPr>
          </a:p>
          <a:p>
            <a:pPr fontAlgn="base"/>
            <a:endParaRPr lang="en-US" sz="2000" b="0" i="0" dirty="0">
              <a:effectLst/>
            </a:endParaRPr>
          </a:p>
          <a:p>
            <a:endParaRPr lang="en-US" sz="2000" dirty="0"/>
          </a:p>
        </p:txBody>
      </p:sp>
      <p:pic>
        <p:nvPicPr>
          <p:cNvPr id="6" name="Plassholder for innhold 5" descr="Closeup av kaktus med den ferskiske bakgrunnen">
            <a:extLst>
              <a:ext uri="{FF2B5EF4-FFF2-40B4-BE49-F238E27FC236}">
                <a16:creationId xmlns:a16="http://schemas.microsoft.com/office/drawing/2014/main" id="{D9EEFB92-E3A3-9F08-E957-213869217C0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345" r="2112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B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98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A2DF6853-B0ED-49A4-9BE3-B29DFCAD24A2}"/>
              </a:ext>
            </a:extLst>
          </p:cNvPr>
          <p:cNvGraphicFramePr>
            <a:graphicFrameLocks noGrp="1"/>
          </p:cNvGraphicFramePr>
          <p:nvPr>
            <p:ph idx="1"/>
          </p:nvPr>
        </p:nvGraphicFramePr>
        <p:xfrm>
          <a:off x="0" y="0"/>
          <a:ext cx="12192000" cy="6833596"/>
        </p:xfrm>
        <a:graphic>
          <a:graphicData uri="http://schemas.openxmlformats.org/drawingml/2006/table">
            <a:tbl>
              <a:tblPr firstRow="1" bandRow="1">
                <a:tableStyleId>{5C22544A-7EE6-4342-B048-85BDC9FD1C3A}</a:tableStyleId>
              </a:tblPr>
              <a:tblGrid>
                <a:gridCol w="1934817">
                  <a:extLst>
                    <a:ext uri="{9D8B030D-6E8A-4147-A177-3AD203B41FA5}">
                      <a16:colId xmlns:a16="http://schemas.microsoft.com/office/drawing/2014/main" val="1253999526"/>
                    </a:ext>
                  </a:extLst>
                </a:gridCol>
                <a:gridCol w="7036905">
                  <a:extLst>
                    <a:ext uri="{9D8B030D-6E8A-4147-A177-3AD203B41FA5}">
                      <a16:colId xmlns:a16="http://schemas.microsoft.com/office/drawing/2014/main" val="1860606890"/>
                    </a:ext>
                  </a:extLst>
                </a:gridCol>
                <a:gridCol w="3220278">
                  <a:extLst>
                    <a:ext uri="{9D8B030D-6E8A-4147-A177-3AD203B41FA5}">
                      <a16:colId xmlns:a16="http://schemas.microsoft.com/office/drawing/2014/main" val="2468217236"/>
                    </a:ext>
                  </a:extLst>
                </a:gridCol>
              </a:tblGrid>
              <a:tr h="348112">
                <a:tc>
                  <a:txBody>
                    <a:bodyPr/>
                    <a:lstStyle/>
                    <a:p>
                      <a:r>
                        <a:rPr lang="nb-NO"/>
                        <a:t>Type angst</a:t>
                      </a:r>
                    </a:p>
                  </a:txBody>
                  <a:tcPr/>
                </a:tc>
                <a:tc>
                  <a:txBody>
                    <a:bodyPr/>
                    <a:lstStyle/>
                    <a:p>
                      <a:r>
                        <a:rPr lang="nb-NO"/>
                        <a:t>Kjennetegn</a:t>
                      </a:r>
                    </a:p>
                  </a:txBody>
                  <a:tcPr/>
                </a:tc>
                <a:tc>
                  <a:txBody>
                    <a:bodyPr/>
                    <a:lstStyle/>
                    <a:p>
                      <a:r>
                        <a:rPr lang="nb-NO"/>
                        <a:t>Typiske tanker </a:t>
                      </a:r>
                    </a:p>
                  </a:txBody>
                  <a:tcPr/>
                </a:tc>
                <a:extLst>
                  <a:ext uri="{0D108BD9-81ED-4DB2-BD59-A6C34878D82A}">
                    <a16:rowId xmlns:a16="http://schemas.microsoft.com/office/drawing/2014/main" val="953127050"/>
                  </a:ext>
                </a:extLst>
              </a:tr>
              <a:tr h="1015327">
                <a:tc>
                  <a:txBody>
                    <a:bodyPr/>
                    <a:lstStyle/>
                    <a:p>
                      <a:r>
                        <a:rPr lang="nb-NO"/>
                        <a:t>Generalisert angstlidelse </a:t>
                      </a:r>
                    </a:p>
                  </a:txBody>
                  <a:tcPr/>
                </a:tc>
                <a:tc>
                  <a:txBody>
                    <a:bodyPr/>
                    <a:lstStyle/>
                    <a:p>
                      <a:r>
                        <a:rPr lang="nb-NO" sz="1600"/>
                        <a:t>Overdreven bekymring for dagligdagse hendelser, på ulike områder i livet (barn, partner, jobb, økonomi, fremtid). Ofte muskelspenninger og indre uro. </a:t>
                      </a:r>
                    </a:p>
                  </a:txBody>
                  <a:tcPr/>
                </a:tc>
                <a:tc>
                  <a:txBody>
                    <a:bodyPr/>
                    <a:lstStyle/>
                    <a:p>
                      <a:r>
                        <a:rPr lang="nb-NO" sz="1600"/>
                        <a:t>«Barna mine kommer til å bli påkjørt»</a:t>
                      </a:r>
                      <a:br>
                        <a:rPr lang="nb-NO" sz="1600"/>
                      </a:br>
                      <a:r>
                        <a:rPr lang="nb-NO" sz="1600"/>
                        <a:t>«Jeg bekymrer meg alt for mye, jeg kommer til å bli gal» </a:t>
                      </a:r>
                    </a:p>
                  </a:txBody>
                  <a:tcPr/>
                </a:tc>
                <a:extLst>
                  <a:ext uri="{0D108BD9-81ED-4DB2-BD59-A6C34878D82A}">
                    <a16:rowId xmlns:a16="http://schemas.microsoft.com/office/drawing/2014/main" val="2298199572"/>
                  </a:ext>
                </a:extLst>
              </a:tr>
              <a:tr h="551177">
                <a:tc>
                  <a:txBody>
                    <a:bodyPr/>
                    <a:lstStyle/>
                    <a:p>
                      <a:r>
                        <a:rPr lang="nb-NO"/>
                        <a:t>Panikklidelse</a:t>
                      </a:r>
                    </a:p>
                  </a:txBody>
                  <a:tcPr/>
                </a:tc>
                <a:tc>
                  <a:txBody>
                    <a:bodyPr/>
                    <a:lstStyle/>
                    <a:p>
                      <a:r>
                        <a:rPr lang="nb-NO" sz="1600"/>
                        <a:t>Plutselig, </a:t>
                      </a:r>
                      <a:r>
                        <a:rPr lang="nb-NO" sz="1600" err="1"/>
                        <a:t>anfallvis</a:t>
                      </a:r>
                      <a:r>
                        <a:rPr lang="nb-NO" sz="1600"/>
                        <a:t> angst, uforståelig og ikke knyttet til en angstprovoserende situasjon. </a:t>
                      </a:r>
                    </a:p>
                  </a:txBody>
                  <a:tcPr/>
                </a:tc>
                <a:tc>
                  <a:txBody>
                    <a:bodyPr/>
                    <a:lstStyle/>
                    <a:p>
                      <a:r>
                        <a:rPr lang="nb-NO" sz="1600"/>
                        <a:t>«Jeg kommer til å besvime» </a:t>
                      </a:r>
                      <a:br>
                        <a:rPr lang="nb-NO" sz="1600"/>
                      </a:br>
                      <a:r>
                        <a:rPr lang="nb-NO" sz="1600"/>
                        <a:t>«Jeg kommer til å dø» </a:t>
                      </a:r>
                    </a:p>
                  </a:txBody>
                  <a:tcPr/>
                </a:tc>
                <a:extLst>
                  <a:ext uri="{0D108BD9-81ED-4DB2-BD59-A6C34878D82A}">
                    <a16:rowId xmlns:a16="http://schemas.microsoft.com/office/drawing/2014/main" val="2710015638"/>
                  </a:ext>
                </a:extLst>
              </a:tr>
              <a:tr h="783252">
                <a:tc>
                  <a:txBody>
                    <a:bodyPr/>
                    <a:lstStyle/>
                    <a:p>
                      <a:r>
                        <a:rPr lang="nb-NO"/>
                        <a:t>Spesifikk fobi</a:t>
                      </a:r>
                    </a:p>
                  </a:txBody>
                  <a:tcPr/>
                </a:tc>
                <a:tc>
                  <a:txBody>
                    <a:bodyPr/>
                    <a:lstStyle/>
                    <a:p>
                      <a:r>
                        <a:rPr lang="nb-NO" sz="1600"/>
                        <a:t>Angst avgrenset til spesielle situasjoner eller objekter, eks. sprøyter, fly, lukkede rom, heis, høyder, edderkopper. Anstrenger seg for å unngå det som skaper angst og blir hemmet  </a:t>
                      </a:r>
                    </a:p>
                  </a:txBody>
                  <a:tcPr/>
                </a:tc>
                <a:tc>
                  <a:txBody>
                    <a:bodyPr/>
                    <a:lstStyle/>
                    <a:p>
                      <a:r>
                        <a:rPr lang="nb-NO" sz="1600"/>
                        <a:t>«Jeg kommer til å dø» </a:t>
                      </a:r>
                      <a:br>
                        <a:rPr lang="nb-NO" sz="1600"/>
                      </a:br>
                      <a:r>
                        <a:rPr lang="nb-NO" sz="1600"/>
                        <a:t>«….. Er farlig» </a:t>
                      </a:r>
                    </a:p>
                  </a:txBody>
                  <a:tcPr/>
                </a:tc>
                <a:extLst>
                  <a:ext uri="{0D108BD9-81ED-4DB2-BD59-A6C34878D82A}">
                    <a16:rowId xmlns:a16="http://schemas.microsoft.com/office/drawing/2014/main" val="3081781984"/>
                  </a:ext>
                </a:extLst>
              </a:tr>
              <a:tr h="783252">
                <a:tc>
                  <a:txBody>
                    <a:bodyPr/>
                    <a:lstStyle/>
                    <a:p>
                      <a:r>
                        <a:rPr lang="nb-NO"/>
                        <a:t>Sosial fobi</a:t>
                      </a:r>
                    </a:p>
                  </a:txBody>
                  <a:tcPr/>
                </a:tc>
                <a:tc>
                  <a:txBody>
                    <a:bodyPr/>
                    <a:lstStyle/>
                    <a:p>
                      <a:r>
                        <a:rPr lang="nb-NO" sz="1600" b="0" i="0" kern="1200">
                          <a:solidFill>
                            <a:schemeClr val="dk1"/>
                          </a:solidFill>
                          <a:effectLst/>
                          <a:latin typeface="+mn-lt"/>
                          <a:ea typeface="+mn-ea"/>
                          <a:cs typeface="+mn-cs"/>
                        </a:rPr>
                        <a:t>Føler ubehag eller angst i møte med andre mennesker. Det kan også være at man har angst bare i møte med bestemte grupper mennesker eller i bestemte situasjoner.</a:t>
                      </a:r>
                      <a:endParaRPr lang="nb-NO" sz="1600"/>
                    </a:p>
                  </a:txBody>
                  <a:tcPr/>
                </a:tc>
                <a:tc>
                  <a:txBody>
                    <a:bodyPr/>
                    <a:lstStyle/>
                    <a:p>
                      <a:pPr marL="0" marR="0" lvl="0" indent="0" algn="l" rtl="0" eaLnBrk="1" fontAlgn="auto" latinLnBrk="0" hangingPunct="1">
                        <a:lnSpc>
                          <a:spcPct val="100000"/>
                        </a:lnSpc>
                        <a:spcBef>
                          <a:spcPts val="0"/>
                        </a:spcBef>
                        <a:spcAft>
                          <a:spcPts val="0"/>
                        </a:spcAft>
                        <a:buFontTx/>
                        <a:buNone/>
                      </a:pPr>
                      <a:r>
                        <a:rPr lang="nb-NO" sz="1600"/>
                        <a:t>«jeg kommer til å bli avslørt»</a:t>
                      </a:r>
                      <a:br>
                        <a:rPr lang="nb-NO" sz="1600"/>
                      </a:br>
                      <a:r>
                        <a:rPr lang="nb-NO" sz="1600"/>
                        <a:t>«de kommer til å se at jeg skjelver»</a:t>
                      </a:r>
                      <a:br>
                        <a:rPr lang="nb-NO" sz="1600"/>
                      </a:br>
                      <a:r>
                        <a:rPr lang="nb-NO" sz="1600"/>
                        <a:t>«De andre vil tenke at jeg er dum»  </a:t>
                      </a:r>
                    </a:p>
                  </a:txBody>
                  <a:tcPr/>
                </a:tc>
                <a:extLst>
                  <a:ext uri="{0D108BD9-81ED-4DB2-BD59-A6C34878D82A}">
                    <a16:rowId xmlns:a16="http://schemas.microsoft.com/office/drawing/2014/main" val="1591078350"/>
                  </a:ext>
                </a:extLst>
              </a:tr>
              <a:tr h="1015327">
                <a:tc>
                  <a:txBody>
                    <a:bodyPr/>
                    <a:lstStyle/>
                    <a:p>
                      <a:r>
                        <a:rPr lang="nb-NO"/>
                        <a:t>Agorafobi</a:t>
                      </a:r>
                    </a:p>
                  </a:txBody>
                  <a:tcPr/>
                </a:tc>
                <a:tc>
                  <a:txBody>
                    <a:bodyPr/>
                    <a:lstStyle/>
                    <a:p>
                      <a:r>
                        <a:rPr lang="nb-NO" sz="1600"/>
                        <a:t>Angst for å være i situasjoner eller steder der man er usikker og føler seg inneklemt blant andre mennesker, torg, flyplass, kjøpesenter, kø åpne plasser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a:t>«Jeg kommer til få angst»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a:t>«Jeg kommer til å miste kontrollen»</a:t>
                      </a:r>
                    </a:p>
                    <a:p>
                      <a:pPr marL="0" marR="0" lvl="0" indent="0" algn="l" rtl="0" eaLnBrk="1" fontAlgn="auto" latinLnBrk="0" hangingPunct="1">
                        <a:lnSpc>
                          <a:spcPct val="100000"/>
                        </a:lnSpc>
                        <a:spcBef>
                          <a:spcPts val="0"/>
                        </a:spcBef>
                        <a:spcAft>
                          <a:spcPts val="0"/>
                        </a:spcAft>
                        <a:buFontTx/>
                        <a:buNone/>
                      </a:pPr>
                      <a:r>
                        <a:rPr lang="nb-NO" sz="1600"/>
                        <a:t>«Jeg kommer ikke  til å komme meg ut/vekk»</a:t>
                      </a:r>
                    </a:p>
                  </a:txBody>
                  <a:tcPr/>
                </a:tc>
                <a:extLst>
                  <a:ext uri="{0D108BD9-81ED-4DB2-BD59-A6C34878D82A}">
                    <a16:rowId xmlns:a16="http://schemas.microsoft.com/office/drawing/2014/main" val="1205209179"/>
                  </a:ext>
                </a:extLst>
              </a:tr>
              <a:tr h="783252">
                <a:tc>
                  <a:txBody>
                    <a:bodyPr/>
                    <a:lstStyle/>
                    <a:p>
                      <a:r>
                        <a:rPr lang="nb-NO"/>
                        <a:t>Tvangslidelse </a:t>
                      </a:r>
                    </a:p>
                  </a:txBody>
                  <a:tcPr/>
                </a:tc>
                <a:tc>
                  <a:txBody>
                    <a:bodyPr/>
                    <a:lstStyle/>
                    <a:p>
                      <a:r>
                        <a:rPr lang="nb-NO" sz="1600" b="0" i="0" kern="1200">
                          <a:solidFill>
                            <a:schemeClr val="dk1"/>
                          </a:solidFill>
                          <a:effectLst/>
                          <a:latin typeface="+mn-lt"/>
                          <a:ea typeface="+mn-ea"/>
                          <a:cs typeface="+mn-cs"/>
                        </a:rPr>
                        <a:t>Innebærer at man får uvelkomne og ubehagelige tanker eller bilder i hodet. Ritualer eller tvangshandlinger brukes for å jage bort tankene og bildene. Mange kjenner skam knyttet til tvangstankene.</a:t>
                      </a:r>
                      <a:endParaRPr lang="nb-NO" sz="1600"/>
                    </a:p>
                  </a:txBody>
                  <a:tcPr/>
                </a:tc>
                <a:tc>
                  <a:txBody>
                    <a:bodyPr/>
                    <a:lstStyle/>
                    <a:p>
                      <a:r>
                        <a:rPr lang="nb-NO" sz="1600"/>
                        <a:t>«jeg må sjekke at jeg har låst»</a:t>
                      </a:r>
                      <a:br>
                        <a:rPr lang="nb-NO" sz="1600"/>
                      </a:br>
                      <a:r>
                        <a:rPr lang="nb-NO" sz="1600"/>
                        <a:t>«jeg er ekkel» </a:t>
                      </a:r>
                      <a:br>
                        <a:rPr lang="nb-NO" sz="1600"/>
                      </a:br>
                      <a:r>
                        <a:rPr lang="nb-NO" sz="1600"/>
                        <a:t>«bilen kommer til å krasje» </a:t>
                      </a:r>
                    </a:p>
                  </a:txBody>
                  <a:tcPr/>
                </a:tc>
                <a:extLst>
                  <a:ext uri="{0D108BD9-81ED-4DB2-BD59-A6C34878D82A}">
                    <a16:rowId xmlns:a16="http://schemas.microsoft.com/office/drawing/2014/main" val="1622051092"/>
                  </a:ext>
                </a:extLst>
              </a:tr>
              <a:tr h="609196">
                <a:tc>
                  <a:txBody>
                    <a:bodyPr/>
                    <a:lstStyle/>
                    <a:p>
                      <a:r>
                        <a:rPr lang="nb-NO"/>
                        <a:t>Posttraumatisk stresslidelse </a:t>
                      </a:r>
                    </a:p>
                  </a:txBody>
                  <a:tcPr/>
                </a:tc>
                <a:tc>
                  <a:txBody>
                    <a:bodyPr/>
                    <a:lstStyle/>
                    <a:p>
                      <a:r>
                        <a:rPr lang="nb-NO" sz="1600"/>
                        <a:t>Angst etter store psykologiske traumer med intens gjenopplevelse av den traumatiske hendelsen</a:t>
                      </a:r>
                    </a:p>
                  </a:txBody>
                  <a:tcPr/>
                </a:tc>
                <a:tc>
                  <a:txBody>
                    <a:bodyPr/>
                    <a:lstStyle/>
                    <a:p>
                      <a:r>
                        <a:rPr lang="nb-NO" sz="1600"/>
                        <a:t>«Jeg kommer til å dø»</a:t>
                      </a:r>
                      <a:br>
                        <a:rPr lang="nb-NO" sz="1600"/>
                      </a:br>
                      <a:r>
                        <a:rPr lang="nb-NO" sz="1600"/>
                        <a:t>«Nå skjer det forferdelige på nytt»</a:t>
                      </a:r>
                    </a:p>
                  </a:txBody>
                  <a:tcPr/>
                </a:tc>
                <a:extLst>
                  <a:ext uri="{0D108BD9-81ED-4DB2-BD59-A6C34878D82A}">
                    <a16:rowId xmlns:a16="http://schemas.microsoft.com/office/drawing/2014/main" val="2489334047"/>
                  </a:ext>
                </a:extLst>
              </a:tr>
              <a:tr h="646156">
                <a:tc>
                  <a:txBody>
                    <a:bodyPr/>
                    <a:lstStyle/>
                    <a:p>
                      <a:r>
                        <a:rPr lang="nb-NO"/>
                        <a:t>Hypokondri</a:t>
                      </a:r>
                    </a:p>
                  </a:txBody>
                  <a:tcPr/>
                </a:tc>
                <a:tc>
                  <a:txBody>
                    <a:bodyPr/>
                    <a:lstStyle/>
                    <a:p>
                      <a:r>
                        <a:rPr lang="nb-NO" sz="1600" b="0" i="0" kern="1200">
                          <a:solidFill>
                            <a:schemeClr val="dk1"/>
                          </a:solidFill>
                          <a:effectLst/>
                          <a:latin typeface="+mn-lt"/>
                          <a:ea typeface="+mn-ea"/>
                          <a:cs typeface="+mn-cs"/>
                        </a:rPr>
                        <a:t>Overdreven helseangst eller sykdomsangst. Kjennetegn er vedvarende opptatthet av at man kan ha alvorlige kroppslige (somatiske) sykdommer</a:t>
                      </a:r>
                      <a:endParaRPr lang="nb-NO" sz="1600"/>
                    </a:p>
                  </a:txBody>
                  <a:tcPr/>
                </a:tc>
                <a:tc>
                  <a:txBody>
                    <a:bodyPr/>
                    <a:lstStyle/>
                    <a:p>
                      <a:r>
                        <a:rPr lang="nb-NO" sz="1600"/>
                        <a:t>«Jeg har kreft» </a:t>
                      </a:r>
                      <a:br>
                        <a:rPr lang="nb-NO" sz="1600"/>
                      </a:br>
                      <a:r>
                        <a:rPr lang="nb-NO" sz="1600"/>
                        <a:t>«Jeg kommer til å dø» </a:t>
                      </a:r>
                    </a:p>
                  </a:txBody>
                  <a:tcPr/>
                </a:tc>
                <a:extLst>
                  <a:ext uri="{0D108BD9-81ED-4DB2-BD59-A6C34878D82A}">
                    <a16:rowId xmlns:a16="http://schemas.microsoft.com/office/drawing/2014/main" val="2360385211"/>
                  </a:ext>
                </a:extLst>
              </a:tr>
            </a:tbl>
          </a:graphicData>
        </a:graphic>
      </p:graphicFrame>
    </p:spTree>
    <p:extLst>
      <p:ext uri="{BB962C8B-B14F-4D97-AF65-F5344CB8AC3E}">
        <p14:creationId xmlns:p14="http://schemas.microsoft.com/office/powerpoint/2010/main" val="31591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FAFB75-C969-42A7-A2AD-3F1571BA565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Kjennetegn på depresjon</a:t>
            </a:r>
          </a:p>
        </p:txBody>
      </p:sp>
      <p:sp>
        <p:nvSpPr>
          <p:cNvPr id="3" name="Plassholder for innhold 2">
            <a:extLst>
              <a:ext uri="{FF2B5EF4-FFF2-40B4-BE49-F238E27FC236}">
                <a16:creationId xmlns:a16="http://schemas.microsoft.com/office/drawing/2014/main" id="{FD3EC39A-1BFF-4044-B898-910489218A40}"/>
              </a:ext>
            </a:extLst>
          </p:cNvPr>
          <p:cNvSpPr>
            <a:spLocks noGrp="1"/>
          </p:cNvSpPr>
          <p:nvPr>
            <p:ph sz="half" idx="1"/>
          </p:nvPr>
        </p:nvSpPr>
        <p:spPr>
          <a:xfrm>
            <a:off x="4965431" y="2438400"/>
            <a:ext cx="6586489" cy="4184822"/>
          </a:xfrm>
        </p:spPr>
        <p:txBody>
          <a:bodyPr vert="horz" lIns="91440" tIns="45720" rIns="91440" bIns="45720" rtlCol="0">
            <a:normAutofit fontScale="85000" lnSpcReduction="20000"/>
          </a:bodyPr>
          <a:lstStyle/>
          <a:p>
            <a:r>
              <a:rPr lang="nb-NO" sz="2600" b="1" dirty="0"/>
              <a:t>Senket stemningsleie, håpløshet</a:t>
            </a:r>
          </a:p>
          <a:p>
            <a:r>
              <a:rPr lang="nb-NO" sz="2600" b="1" dirty="0"/>
              <a:t>Tap av interesse og glede</a:t>
            </a:r>
          </a:p>
          <a:p>
            <a:r>
              <a:rPr lang="nb-NO" sz="2600" dirty="0"/>
              <a:t>Initiativløshet og ubesluttsomhet</a:t>
            </a:r>
          </a:p>
          <a:p>
            <a:r>
              <a:rPr lang="nb-NO" sz="2600" dirty="0"/>
              <a:t>Konsentrasjonsvansker</a:t>
            </a:r>
          </a:p>
          <a:p>
            <a:r>
              <a:rPr lang="nb-NO" sz="2600" dirty="0"/>
              <a:t>Lav selvtillit, skyldfølelse og selvbebreidelser</a:t>
            </a:r>
          </a:p>
          <a:p>
            <a:r>
              <a:rPr lang="nb-NO" sz="2600" dirty="0"/>
              <a:t>Pessimisme og negativ tenkning</a:t>
            </a:r>
          </a:p>
          <a:p>
            <a:r>
              <a:rPr lang="nb-NO" sz="2600" dirty="0"/>
              <a:t>Dårlig eller økt appetitt</a:t>
            </a:r>
          </a:p>
          <a:p>
            <a:r>
              <a:rPr lang="nb-NO" sz="2600" dirty="0"/>
              <a:t>Søvnproblemer</a:t>
            </a:r>
          </a:p>
          <a:p>
            <a:r>
              <a:rPr lang="nb-NO" sz="2600" dirty="0"/>
              <a:t>Irritabilitet, urolig eller rastløs</a:t>
            </a:r>
          </a:p>
          <a:p>
            <a:r>
              <a:rPr lang="nb-NO" sz="2600" dirty="0"/>
              <a:t>Kroppslige symptomer og smerter</a:t>
            </a:r>
          </a:p>
          <a:p>
            <a:r>
              <a:rPr lang="nb-NO" sz="2600" dirty="0"/>
              <a:t>Selvmordstanker og </a:t>
            </a:r>
            <a:r>
              <a:rPr lang="nb-NO" sz="2600" dirty="0" err="1"/>
              <a:t>selvmordshandlinger</a:t>
            </a:r>
            <a:endParaRPr lang="nb-NO" sz="2600" dirty="0"/>
          </a:p>
          <a:p>
            <a:pPr marL="0"/>
            <a:endParaRPr lang="nb-NO" sz="1600" dirty="0"/>
          </a:p>
        </p:txBody>
      </p:sp>
      <p:pic>
        <p:nvPicPr>
          <p:cNvPr id="12" name="Plassholder for innhold 11" descr="En formasjon om rainfall-skyen">
            <a:extLst>
              <a:ext uri="{FF2B5EF4-FFF2-40B4-BE49-F238E27FC236}">
                <a16:creationId xmlns:a16="http://schemas.microsoft.com/office/drawing/2014/main" id="{82BB6DFC-8E41-E63A-F03D-9ABE585A4C6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7469" r="27469"/>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BB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373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C413059-0C10-47DB-8476-9C44D1B2789B}"/>
              </a:ext>
            </a:extLst>
          </p:cNvPr>
          <p:cNvPicPr>
            <a:picLocks noChangeAspect="1"/>
          </p:cNvPicPr>
          <p:nvPr/>
        </p:nvPicPr>
        <p:blipFill rotWithShape="1">
          <a:blip r:embed="rId3">
            <a:alphaModFix/>
          </a:blip>
          <a:srcRect l="27212" r="20808" b="-1"/>
          <a:stretch/>
        </p:blipFill>
        <p:spPr>
          <a:xfrm>
            <a:off x="5797543" y="10"/>
            <a:ext cx="6394152" cy="6857990"/>
          </a:xfrm>
          <a:prstGeom prst="rect">
            <a:avLst/>
          </a:prstGeom>
        </p:spPr>
      </p:pic>
      <p:sp>
        <p:nvSpPr>
          <p:cNvPr id="2" name="Tittel 1">
            <a:extLst>
              <a:ext uri="{FF2B5EF4-FFF2-40B4-BE49-F238E27FC236}">
                <a16:creationId xmlns:a16="http://schemas.microsoft.com/office/drawing/2014/main" id="{3264DE3A-37AB-4770-A1FB-CE67F41E14B3}"/>
              </a:ext>
            </a:extLst>
          </p:cNvPr>
          <p:cNvSpPr>
            <a:spLocks noGrp="1"/>
          </p:cNvSpPr>
          <p:nvPr>
            <p:ph type="title"/>
          </p:nvPr>
        </p:nvSpPr>
        <p:spPr>
          <a:xfrm>
            <a:off x="646847" y="352747"/>
            <a:ext cx="4803636" cy="1311664"/>
          </a:xfrm>
        </p:spPr>
        <p:txBody>
          <a:bodyPr>
            <a:normAutofit/>
          </a:bodyPr>
          <a:lstStyle/>
          <a:p>
            <a:r>
              <a:rPr lang="nb-NO">
                <a:solidFill>
                  <a:srgbClr val="000000"/>
                </a:solidFill>
              </a:rPr>
              <a:t>Selvmordstanker</a:t>
            </a:r>
          </a:p>
        </p:txBody>
      </p:sp>
      <p:sp>
        <p:nvSpPr>
          <p:cNvPr id="3" name="Plassholder for innhold 2">
            <a:extLst>
              <a:ext uri="{FF2B5EF4-FFF2-40B4-BE49-F238E27FC236}">
                <a16:creationId xmlns:a16="http://schemas.microsoft.com/office/drawing/2014/main" id="{B284B7E5-99EC-4908-B6D8-A5F33DAECCA2}"/>
              </a:ext>
            </a:extLst>
          </p:cNvPr>
          <p:cNvSpPr>
            <a:spLocks noGrp="1"/>
          </p:cNvSpPr>
          <p:nvPr>
            <p:ph idx="1"/>
          </p:nvPr>
        </p:nvSpPr>
        <p:spPr>
          <a:xfrm>
            <a:off x="428979" y="1659467"/>
            <a:ext cx="5368260" cy="4955822"/>
          </a:xfrm>
        </p:spPr>
        <p:txBody>
          <a:bodyPr vert="horz" lIns="91440" tIns="45720" rIns="91440" bIns="45720" rtlCol="0" anchor="ctr">
            <a:normAutofit/>
          </a:bodyPr>
          <a:lstStyle/>
          <a:p>
            <a:r>
              <a:rPr lang="nb-NO" sz="2000">
                <a:solidFill>
                  <a:srgbClr val="000000"/>
                </a:solidFill>
                <a:ea typeface="+mn-lt"/>
                <a:cs typeface="+mn-lt"/>
              </a:rPr>
              <a:t>Selvmordstanker er noe de fleste mennesker har en eller gang i løpet av livet, uten at tankene blir omsatt til handling</a:t>
            </a:r>
            <a:r>
              <a:rPr lang="nb-NO" sz="2000">
                <a:solidFill>
                  <a:srgbClr val="000000"/>
                </a:solidFill>
                <a:cs typeface="Calibri"/>
              </a:rPr>
              <a:t> </a:t>
            </a:r>
          </a:p>
          <a:p>
            <a:r>
              <a:rPr lang="nb-NO" sz="2000">
                <a:solidFill>
                  <a:srgbClr val="000000"/>
                </a:solidFill>
                <a:cs typeface="Calibri"/>
              </a:rPr>
              <a:t>Har du tanker om å ta ditt eget liv er det viktig at du snakker med noen du stoler på og fortell om tankene dine- ikke sitt alene</a:t>
            </a:r>
          </a:p>
          <a:p>
            <a:r>
              <a:rPr lang="nb-NO" sz="2000">
                <a:solidFill>
                  <a:srgbClr val="000000"/>
                </a:solidFill>
                <a:cs typeface="Calibri"/>
              </a:rPr>
              <a:t>Er du bekymret for noen så SPØR og LYTT-  Det å spørre vil ikke gjøre det vanskeligere!</a:t>
            </a:r>
            <a:br>
              <a:rPr lang="nb-NO" sz="2000">
                <a:ea typeface="+mn-lt"/>
                <a:cs typeface="+mn-lt"/>
              </a:rPr>
            </a:br>
            <a:endParaRPr lang="nb-NO" sz="2000">
              <a:solidFill>
                <a:srgbClr val="000000"/>
              </a:solidFill>
              <a:ea typeface="+mn-lt"/>
              <a:cs typeface="+mn-lt"/>
            </a:endParaRPr>
          </a:p>
          <a:p>
            <a:r>
              <a:rPr lang="nb-NO" sz="2000">
                <a:solidFill>
                  <a:srgbClr val="000000"/>
                </a:solidFill>
                <a:ea typeface="+mn-lt"/>
                <a:cs typeface="+mn-lt"/>
              </a:rPr>
              <a:t>Ta kontakt med lege eller legevakt- 116 117, 113 </a:t>
            </a:r>
          </a:p>
          <a:p>
            <a:r>
              <a:rPr lang="nb-NO" sz="2000">
                <a:solidFill>
                  <a:srgbClr val="000000"/>
                </a:solidFill>
                <a:ea typeface="+mn-lt"/>
                <a:cs typeface="+mn-lt"/>
              </a:rPr>
              <a:t>Mental Helse: 116 123</a:t>
            </a:r>
            <a:endParaRPr lang="nb-NO" sz="2000">
              <a:solidFill>
                <a:srgbClr val="000000"/>
              </a:solidFill>
              <a:cs typeface="Calibri"/>
            </a:endParaRPr>
          </a:p>
          <a:p>
            <a:r>
              <a:rPr lang="nb-NO" sz="2000">
                <a:solidFill>
                  <a:srgbClr val="000000"/>
                </a:solidFill>
                <a:ea typeface="+mn-lt"/>
                <a:cs typeface="+mn-lt"/>
              </a:rPr>
              <a:t>Røde Kors: 800 33 321</a:t>
            </a:r>
            <a:endParaRPr lang="nb-NO" sz="2000">
              <a:solidFill>
                <a:srgbClr val="000000"/>
              </a:solidFill>
              <a:cs typeface="Calibri"/>
            </a:endParaRPr>
          </a:p>
          <a:p>
            <a:r>
              <a:rPr lang="nb-NO" sz="2000">
                <a:solidFill>
                  <a:srgbClr val="000000"/>
                </a:solidFill>
                <a:ea typeface="+mn-lt"/>
                <a:cs typeface="+mn-lt"/>
              </a:rPr>
              <a:t>Kirkens SOS: 22 40 00 40                          </a:t>
            </a:r>
            <a:br>
              <a:rPr lang="nb-NO" sz="1600">
                <a:ea typeface="+mn-lt"/>
                <a:cs typeface="+mn-lt"/>
              </a:rPr>
            </a:br>
            <a:r>
              <a:rPr lang="nb-NO" sz="1600">
                <a:solidFill>
                  <a:srgbClr val="000000"/>
                </a:solidFill>
                <a:ea typeface="+mn-lt"/>
                <a:cs typeface="+mn-lt"/>
              </a:rPr>
              <a:t>  </a:t>
            </a:r>
            <a:r>
              <a:rPr lang="nb-NO" sz="1600">
                <a:solidFill>
                  <a:srgbClr val="000000"/>
                </a:solidFill>
                <a:ea typeface="+mn-lt"/>
                <a:cs typeface="+mn-lt"/>
                <a:hlinkClick r:id="rId4"/>
              </a:rPr>
              <a:t>https://vivatselvmordsforebygging.net/undervisningsfilm/</a:t>
            </a:r>
            <a:endParaRPr lang="nb-NO" sz="1600">
              <a:solidFill>
                <a:srgbClr val="000000"/>
              </a:solidFill>
            </a:endParaRPr>
          </a:p>
          <a:p>
            <a:endParaRPr lang="nb-NO" sz="1300">
              <a:solidFill>
                <a:srgbClr val="000000"/>
              </a:solidFill>
              <a:cs typeface="Calibri"/>
            </a:endParaRPr>
          </a:p>
        </p:txBody>
      </p:sp>
    </p:spTree>
    <p:extLst>
      <p:ext uri="{BB962C8B-B14F-4D97-AF65-F5344CB8AC3E}">
        <p14:creationId xmlns:p14="http://schemas.microsoft.com/office/powerpoint/2010/main" val="2385204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CB96A03-8788-4359-23A5-3D78A712BD8A}"/>
              </a:ext>
            </a:extLst>
          </p:cNvPr>
          <p:cNvSpPr>
            <a:spLocks noGrp="1"/>
          </p:cNvSpPr>
          <p:nvPr>
            <p:ph type="title"/>
          </p:nvPr>
        </p:nvSpPr>
        <p:spPr/>
        <p:txBody>
          <a:bodyPr/>
          <a:lstStyle/>
          <a:p>
            <a:r>
              <a:rPr lang="nb-NO" dirty="0"/>
              <a:t>Bekymringssamtalen</a:t>
            </a:r>
            <a:br>
              <a:rPr lang="nb-NO" dirty="0"/>
            </a:br>
            <a:endParaRPr lang="nb-NO" dirty="0"/>
          </a:p>
        </p:txBody>
      </p:sp>
      <p:sp>
        <p:nvSpPr>
          <p:cNvPr id="3" name="Plassholder for innhold 2">
            <a:extLst>
              <a:ext uri="{FF2B5EF4-FFF2-40B4-BE49-F238E27FC236}">
                <a16:creationId xmlns:a16="http://schemas.microsoft.com/office/drawing/2014/main" id="{F9AEBB67-8140-4154-5050-F1FB167E04BA}"/>
              </a:ext>
            </a:extLst>
          </p:cNvPr>
          <p:cNvSpPr>
            <a:spLocks noGrp="1"/>
          </p:cNvSpPr>
          <p:nvPr>
            <p:ph sz="half" idx="1"/>
          </p:nvPr>
        </p:nvSpPr>
        <p:spPr/>
        <p:txBody>
          <a:bodyPr>
            <a:normAutofit fontScale="70000" lnSpcReduction="20000"/>
          </a:bodyPr>
          <a:lstStyle/>
          <a:p>
            <a:r>
              <a:rPr lang="nb-NO" b="0" i="0" dirty="0">
                <a:solidFill>
                  <a:srgbClr val="000000"/>
                </a:solidFill>
                <a:effectLst/>
                <a:latin typeface="Open Sans" panose="020B0606030504020204" pitchFamily="34" charset="0"/>
              </a:rPr>
              <a:t>Velg tid og sted</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at du er bekymret</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hva du er bekymret for</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hva du bygger det på</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at du kan ta feil</a:t>
            </a:r>
          </a:p>
          <a:p>
            <a:pPr algn="l">
              <a:buFont typeface="Arial" panose="020B0604020202020204" pitchFamily="34" charset="0"/>
              <a:buChar char="•"/>
            </a:pPr>
            <a:r>
              <a:rPr lang="nb-NO" b="0" i="0" dirty="0">
                <a:solidFill>
                  <a:srgbClr val="000000"/>
                </a:solidFill>
                <a:effectLst/>
                <a:latin typeface="Open Sans" panose="020B0606030504020204" pitchFamily="34" charset="0"/>
              </a:rPr>
              <a:t>Ti stille!</a:t>
            </a:r>
          </a:p>
          <a:p>
            <a:endParaRPr lang="nb-NO" dirty="0"/>
          </a:p>
        </p:txBody>
      </p:sp>
      <p:sp>
        <p:nvSpPr>
          <p:cNvPr id="5" name="Plassholder for innhold 4">
            <a:extLst>
              <a:ext uri="{FF2B5EF4-FFF2-40B4-BE49-F238E27FC236}">
                <a16:creationId xmlns:a16="http://schemas.microsoft.com/office/drawing/2014/main" id="{C8E442F4-75FF-4086-E697-591808EF4D15}"/>
              </a:ext>
            </a:extLst>
          </p:cNvPr>
          <p:cNvSpPr>
            <a:spLocks noGrp="1"/>
          </p:cNvSpPr>
          <p:nvPr>
            <p:ph sz="half" idx="2"/>
          </p:nvPr>
        </p:nvSpPr>
        <p:spPr/>
        <p:txBody>
          <a:bodyPr>
            <a:normAutofit fontScale="70000" lnSpcReduction="20000"/>
          </a:bodyPr>
          <a:lstStyle/>
          <a:p>
            <a:pPr marL="0" indent="0" algn="l">
              <a:buNone/>
            </a:pPr>
            <a:r>
              <a:rPr lang="nb-NO" b="1" i="0" dirty="0">
                <a:solidFill>
                  <a:srgbClr val="000000"/>
                </a:solidFill>
                <a:effectLst/>
                <a:latin typeface="Open Sans" panose="020B0606030504020204" pitchFamily="34" charset="0"/>
              </a:rPr>
              <a:t>Dersom JA</a:t>
            </a:r>
          </a:p>
          <a:p>
            <a:pPr algn="l">
              <a:buFont typeface="Arial" panose="020B0604020202020204" pitchFamily="34" charset="0"/>
              <a:buChar char="•"/>
            </a:pPr>
            <a:r>
              <a:rPr lang="nb-NO" b="0" i="0" dirty="0">
                <a:solidFill>
                  <a:srgbClr val="000000"/>
                </a:solidFill>
                <a:effectLst/>
                <a:latin typeface="Open Sans" panose="020B0606030504020204" pitchFamily="34" charset="0"/>
              </a:rPr>
              <a:t>Gi respekt</a:t>
            </a:r>
          </a:p>
          <a:p>
            <a:pPr algn="l">
              <a:buFont typeface="Arial" panose="020B0604020202020204" pitchFamily="34" charset="0"/>
              <a:buChar char="•"/>
            </a:pPr>
            <a:r>
              <a:rPr lang="nb-NO" b="0" i="0" dirty="0">
                <a:solidFill>
                  <a:srgbClr val="000000"/>
                </a:solidFill>
                <a:effectLst/>
                <a:latin typeface="Open Sans" panose="020B0606030504020204" pitchFamily="34" charset="0"/>
              </a:rPr>
              <a:t>Ikke lov for mye</a:t>
            </a:r>
          </a:p>
          <a:p>
            <a:pPr algn="l">
              <a:buFont typeface="Arial" panose="020B0604020202020204" pitchFamily="34" charset="0"/>
              <a:buChar char="•"/>
            </a:pPr>
            <a:r>
              <a:rPr lang="nb-NO" b="0" i="0" dirty="0">
                <a:solidFill>
                  <a:srgbClr val="000000"/>
                </a:solidFill>
                <a:effectLst/>
                <a:latin typeface="Open Sans" panose="020B0606030504020204" pitchFamily="34" charset="0"/>
              </a:rPr>
              <a:t>Finn støttepersoner</a:t>
            </a:r>
          </a:p>
          <a:p>
            <a:pPr algn="l">
              <a:buFont typeface="Arial" panose="020B0604020202020204" pitchFamily="34" charset="0"/>
              <a:buChar char="•"/>
            </a:pPr>
            <a:r>
              <a:rPr lang="nb-NO" b="0" i="0" dirty="0">
                <a:solidFill>
                  <a:srgbClr val="000000"/>
                </a:solidFill>
                <a:effectLst/>
                <a:latin typeface="Open Sans" panose="020B0606030504020204" pitchFamily="34" charset="0"/>
              </a:rPr>
              <a:t>Tenk kortsiktig og langsiktig</a:t>
            </a:r>
          </a:p>
          <a:p>
            <a:pPr algn="l">
              <a:buFont typeface="Arial" panose="020B0604020202020204" pitchFamily="34" charset="0"/>
              <a:buChar char="•"/>
            </a:pPr>
            <a:r>
              <a:rPr lang="nb-NO" b="0" i="0" dirty="0">
                <a:solidFill>
                  <a:srgbClr val="000000"/>
                </a:solidFill>
                <a:effectLst/>
                <a:latin typeface="Open Sans" panose="020B0606030504020204" pitchFamily="34" charset="0"/>
              </a:rPr>
              <a:t>Gjør noe konkret</a:t>
            </a:r>
          </a:p>
          <a:p>
            <a:pPr algn="l">
              <a:buFont typeface="Arial" panose="020B0604020202020204" pitchFamily="34" charset="0"/>
              <a:buChar char="•"/>
            </a:pPr>
            <a:endParaRPr lang="nb-NO" b="0" i="0" dirty="0">
              <a:solidFill>
                <a:srgbClr val="000000"/>
              </a:solidFill>
              <a:effectLst/>
              <a:latin typeface="Open Sans" panose="020B0606030504020204" pitchFamily="34" charset="0"/>
            </a:endParaRPr>
          </a:p>
          <a:p>
            <a:pPr marL="0" indent="0" algn="l">
              <a:buNone/>
            </a:pPr>
            <a:r>
              <a:rPr lang="nb-NO" b="1" i="0" dirty="0">
                <a:solidFill>
                  <a:srgbClr val="000000"/>
                </a:solidFill>
                <a:effectLst/>
                <a:latin typeface="Open Sans" panose="020B0606030504020204" pitchFamily="34" charset="0"/>
              </a:rPr>
              <a:t>Dersom NEI</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at du fremdeles er bekymret</a:t>
            </a:r>
          </a:p>
          <a:p>
            <a:pPr algn="l">
              <a:buFont typeface="Arial" panose="020B0604020202020204" pitchFamily="34" charset="0"/>
              <a:buChar char="•"/>
            </a:pPr>
            <a:r>
              <a:rPr lang="nb-NO" b="0" i="0" dirty="0">
                <a:solidFill>
                  <a:srgbClr val="000000"/>
                </a:solidFill>
                <a:effectLst/>
                <a:latin typeface="Open Sans" panose="020B0606030504020204" pitchFamily="34" charset="0"/>
              </a:rPr>
              <a:t>Avslutt samtalen</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at du vil ta kontakt igjen</a:t>
            </a:r>
          </a:p>
          <a:p>
            <a:pPr algn="l">
              <a:buFont typeface="Arial" panose="020B0604020202020204" pitchFamily="34" charset="0"/>
              <a:buChar char="•"/>
            </a:pPr>
            <a:r>
              <a:rPr lang="nb-NO" b="0" i="0" dirty="0">
                <a:solidFill>
                  <a:srgbClr val="000000"/>
                </a:solidFill>
                <a:effectLst/>
                <a:latin typeface="Open Sans" panose="020B0606030504020204" pitchFamily="34" charset="0"/>
              </a:rPr>
              <a:t>Si at du håper han/hun vil ta kontakt før det</a:t>
            </a:r>
          </a:p>
          <a:p>
            <a:endParaRPr lang="nb-NO" dirty="0"/>
          </a:p>
        </p:txBody>
      </p:sp>
    </p:spTree>
    <p:extLst>
      <p:ext uri="{BB962C8B-B14F-4D97-AF65-F5344CB8AC3E}">
        <p14:creationId xmlns:p14="http://schemas.microsoft.com/office/powerpoint/2010/main" val="135538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132547-26EA-E3D7-86A5-28E25A29D8D4}"/>
              </a:ext>
            </a:extLst>
          </p:cNvPr>
          <p:cNvSpPr>
            <a:spLocks noGrp="1"/>
          </p:cNvSpPr>
          <p:nvPr>
            <p:ph type="title"/>
          </p:nvPr>
        </p:nvSpPr>
        <p:spPr/>
        <p:txBody>
          <a:bodyPr/>
          <a:lstStyle/>
          <a:p>
            <a:r>
              <a:rPr lang="nb-NO" dirty="0"/>
              <a:t>Fiktiv case</a:t>
            </a:r>
          </a:p>
        </p:txBody>
      </p:sp>
      <p:sp>
        <p:nvSpPr>
          <p:cNvPr id="3" name="Plassholder for innhold 2">
            <a:extLst>
              <a:ext uri="{FF2B5EF4-FFF2-40B4-BE49-F238E27FC236}">
                <a16:creationId xmlns:a16="http://schemas.microsoft.com/office/drawing/2014/main" id="{DF409991-0045-8BE8-DB2A-101B5F0D8AB5}"/>
              </a:ext>
            </a:extLst>
          </p:cNvPr>
          <p:cNvSpPr>
            <a:spLocks noGrp="1"/>
          </p:cNvSpPr>
          <p:nvPr>
            <p:ph idx="1"/>
          </p:nvPr>
        </p:nvSpPr>
        <p:spPr/>
        <p:txBody>
          <a:bodyPr/>
          <a:lstStyle/>
          <a:p>
            <a:r>
              <a:rPr lang="nb-NO" dirty="0"/>
              <a:t>17 år gammel gutt, opplevd mobbing i barneskolen, men hadde det litt bedre på ungdomsskolen. Han har tanker om at andre tenker negativt om han, at de tenker at han er en dust og egentlig ikke liker han noe særlig. Han får hjertebank, blir svett i hendene, forsøker å gjemme seg unna i lunsjen. Sover ikke nettene før han må holde en presentasjon, tenker at han er mindre verdt enn de andre i klassen. Bruker mye tid på å sammenligne seg selv med andre på </a:t>
            </a:r>
            <a:r>
              <a:rPr lang="nb-NO"/>
              <a:t>sosiale medier  </a:t>
            </a:r>
            <a:endParaRPr lang="nb-NO" dirty="0"/>
          </a:p>
        </p:txBody>
      </p:sp>
    </p:spTree>
    <p:extLst>
      <p:ext uri="{BB962C8B-B14F-4D97-AF65-F5344CB8AC3E}">
        <p14:creationId xmlns:p14="http://schemas.microsoft.com/office/powerpoint/2010/main" val="2554776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B347F9-10E2-6548-C85E-3605E4064CAB}"/>
              </a:ext>
            </a:extLst>
          </p:cNvPr>
          <p:cNvSpPr>
            <a:spLocks noGrp="1"/>
          </p:cNvSpPr>
          <p:nvPr>
            <p:ph type="title"/>
          </p:nvPr>
        </p:nvSpPr>
        <p:spPr/>
        <p:txBody>
          <a:bodyPr/>
          <a:lstStyle/>
          <a:p>
            <a:r>
              <a:rPr lang="nb-NO" dirty="0"/>
              <a:t>Fiktiv case</a:t>
            </a:r>
          </a:p>
        </p:txBody>
      </p:sp>
      <p:sp>
        <p:nvSpPr>
          <p:cNvPr id="3" name="Plassholder for innhold 2">
            <a:extLst>
              <a:ext uri="{FF2B5EF4-FFF2-40B4-BE49-F238E27FC236}">
                <a16:creationId xmlns:a16="http://schemas.microsoft.com/office/drawing/2014/main" id="{D4A318AD-6C32-397A-F0A9-D4163B44B6F8}"/>
              </a:ext>
            </a:extLst>
          </p:cNvPr>
          <p:cNvSpPr>
            <a:spLocks noGrp="1"/>
          </p:cNvSpPr>
          <p:nvPr>
            <p:ph idx="1"/>
          </p:nvPr>
        </p:nvSpPr>
        <p:spPr/>
        <p:txBody>
          <a:bodyPr/>
          <a:lstStyle/>
          <a:p>
            <a:r>
              <a:rPr lang="nb-NO" dirty="0"/>
              <a:t>19 år gammel mann vokst opp i et hjem hvor begge foreldrene var avhengige av alkohol og det var mye utrygghet hjemme. Hadde god relasjon til sin bestemor som døde i fjor. Begynte først på elektro, men byttet og går nå VG2 Fiske og fangst. Har kjent på nedstemthet og lite glede de siste vinterne. Vinter har han blitt mer likegyldig til livet, kjenner lite glede når han skrur på bilen og spiller fotball. Har sluttet å trene, tar lite kontakt med kompisene. Har slitt med å sovne da han blir liggende å tenke på hvorfor han har det slik og hvorfor det ikke blir bedre. Har forsovet seg til skolen flere dager. Har fått tanker om hva som er vitsen med livet og ser ikke seg selv i noen fremtid. </a:t>
            </a:r>
          </a:p>
        </p:txBody>
      </p:sp>
    </p:spTree>
    <p:extLst>
      <p:ext uri="{BB962C8B-B14F-4D97-AF65-F5344CB8AC3E}">
        <p14:creationId xmlns:p14="http://schemas.microsoft.com/office/powerpoint/2010/main" val="684527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1" t="6484" r="23186" b="1"/>
          <a:stretch/>
        </p:blipFill>
        <p:spPr bwMode="auto">
          <a:xfrm>
            <a:off x="4166616" y="10"/>
            <a:ext cx="6501384"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tel 1"/>
          <p:cNvSpPr>
            <a:spLocks noGrp="1"/>
          </p:cNvSpPr>
          <p:nvPr>
            <p:ph type="title"/>
          </p:nvPr>
        </p:nvSpPr>
        <p:spPr>
          <a:xfrm>
            <a:off x="929640" y="1122363"/>
            <a:ext cx="7485155" cy="1285171"/>
          </a:xfrm>
        </p:spPr>
        <p:txBody>
          <a:bodyPr vert="horz" lIns="91440" tIns="45720" rIns="91440" bIns="45720" rtlCol="0" anchor="b">
            <a:normAutofit/>
          </a:bodyPr>
          <a:lstStyle/>
          <a:p>
            <a:pPr defTabSz="914400"/>
            <a:r>
              <a:rPr lang="nb-NO" sz="4200" dirty="0"/>
              <a:t>Tilbudene i Rask psykisk helsehjelp</a:t>
            </a:r>
          </a:p>
        </p:txBody>
      </p:sp>
    </p:spTree>
    <p:extLst>
      <p:ext uri="{BB962C8B-B14F-4D97-AF65-F5344CB8AC3E}">
        <p14:creationId xmlns:p14="http://schemas.microsoft.com/office/powerpoint/2010/main" val="117731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C9B59E-7CE2-AA3E-4BCE-F9CACCB912F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Agenda </a:t>
            </a:r>
          </a:p>
        </p:txBody>
      </p:sp>
      <p:sp>
        <p:nvSpPr>
          <p:cNvPr id="3" name="Plassholder for innhold 2">
            <a:extLst>
              <a:ext uri="{FF2B5EF4-FFF2-40B4-BE49-F238E27FC236}">
                <a16:creationId xmlns:a16="http://schemas.microsoft.com/office/drawing/2014/main" id="{25E216C5-26CD-1A11-B521-559BA72BAC6A}"/>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a:t>Hva er psykisk helse?</a:t>
            </a:r>
          </a:p>
          <a:p>
            <a:r>
              <a:rPr lang="en-US" sz="2000"/>
              <a:t>Forebygging</a:t>
            </a:r>
          </a:p>
          <a:p>
            <a:r>
              <a:rPr lang="en-US" sz="2000"/>
              <a:t>Psykiske plager</a:t>
            </a:r>
          </a:p>
          <a:p>
            <a:r>
              <a:rPr lang="en-US" sz="2000"/>
              <a:t>Psykiske lidelser</a:t>
            </a:r>
          </a:p>
          <a:p>
            <a:r>
              <a:rPr lang="en-US" sz="2000"/>
              <a:t>Noen tips til mer informasjon</a:t>
            </a:r>
          </a:p>
        </p:txBody>
      </p:sp>
      <p:pic>
        <p:nvPicPr>
          <p:cNvPr id="6" name="Plassholder for innhold 5">
            <a:extLst>
              <a:ext uri="{FF2B5EF4-FFF2-40B4-BE49-F238E27FC236}">
                <a16:creationId xmlns:a16="http://schemas.microsoft.com/office/drawing/2014/main" id="{8AFF16B3-6A43-9569-F6C8-4018598337A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37" r="360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A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871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FF5AB5-0CA4-2C49-EAEB-7A2055E6217B}"/>
              </a:ext>
            </a:extLst>
          </p:cNvPr>
          <p:cNvSpPr>
            <a:spLocks noGrp="1"/>
          </p:cNvSpPr>
          <p:nvPr>
            <p:ph type="title"/>
          </p:nvPr>
        </p:nvSpPr>
        <p:spPr/>
        <p:txBody>
          <a:bodyPr/>
          <a:lstStyle/>
          <a:p>
            <a:r>
              <a:rPr lang="nb-NO"/>
              <a:t>Selvmordsforebygging </a:t>
            </a:r>
          </a:p>
        </p:txBody>
      </p:sp>
      <p:sp>
        <p:nvSpPr>
          <p:cNvPr id="3" name="Plassholder for innhold 2">
            <a:extLst>
              <a:ext uri="{FF2B5EF4-FFF2-40B4-BE49-F238E27FC236}">
                <a16:creationId xmlns:a16="http://schemas.microsoft.com/office/drawing/2014/main" id="{34102A3F-FC73-EBCD-6878-FE489F7B78FF}"/>
              </a:ext>
            </a:extLst>
          </p:cNvPr>
          <p:cNvSpPr>
            <a:spLocks noGrp="1"/>
          </p:cNvSpPr>
          <p:nvPr>
            <p:ph idx="1"/>
          </p:nvPr>
        </p:nvSpPr>
        <p:spPr>
          <a:xfrm>
            <a:off x="838199" y="1825624"/>
            <a:ext cx="10192473" cy="4436279"/>
          </a:xfrm>
        </p:spPr>
        <p:txBody>
          <a:bodyPr/>
          <a:lstStyle/>
          <a:p>
            <a:r>
              <a:rPr lang="nb-NO" dirty="0"/>
              <a:t>VIVAT OPS! Oppmerksom på selvmordstanker </a:t>
            </a:r>
          </a:p>
          <a:p>
            <a:endParaRPr lang="nb-NO" dirty="0"/>
          </a:p>
          <a:p>
            <a:r>
              <a:rPr lang="nb-NO" dirty="0"/>
              <a:t>Snakk om selvmordstanker – det kan redde liv! </a:t>
            </a:r>
          </a:p>
          <a:p>
            <a:endParaRPr lang="nb-NO" dirty="0"/>
          </a:p>
          <a:p>
            <a:r>
              <a:rPr lang="nb-NO" dirty="0"/>
              <a:t>Selvmordstanker synes ikke – derfor må vi spørre om det </a:t>
            </a:r>
          </a:p>
          <a:p>
            <a:endParaRPr lang="nb-NO" dirty="0"/>
          </a:p>
        </p:txBody>
      </p:sp>
      <p:pic>
        <p:nvPicPr>
          <p:cNvPr id="7" name="Bilde 6" descr="Et bilde som inneholder tekst&#10;&#10;Automatisk generert beskrivelse">
            <a:hlinkClick r:id="rId3"/>
            <a:extLst>
              <a:ext uri="{FF2B5EF4-FFF2-40B4-BE49-F238E27FC236}">
                <a16:creationId xmlns:a16="http://schemas.microsoft.com/office/drawing/2014/main" id="{E2DD2846-DFF3-AB98-71F6-CBD8DF481254}"/>
              </a:ext>
            </a:extLst>
          </p:cNvPr>
          <p:cNvPicPr>
            <a:picLocks noChangeAspect="1"/>
          </p:cNvPicPr>
          <p:nvPr/>
        </p:nvPicPr>
        <p:blipFill rotWithShape="1">
          <a:blip r:embed="rId4">
            <a:extLst>
              <a:ext uri="{28A0092B-C50C-407E-A947-70E740481C1C}">
                <a14:useLocalDpi xmlns:a14="http://schemas.microsoft.com/office/drawing/2010/main" val="0"/>
              </a:ext>
            </a:extLst>
          </a:blip>
          <a:srcRect l="10728" t="58910" r="81677" b="29854"/>
          <a:stretch/>
        </p:blipFill>
        <p:spPr>
          <a:xfrm>
            <a:off x="8692952" y="497015"/>
            <a:ext cx="2984183" cy="2387346"/>
          </a:xfrm>
          <a:prstGeom prst="rect">
            <a:avLst/>
          </a:prstGeom>
        </p:spPr>
      </p:pic>
    </p:spTree>
    <p:extLst>
      <p:ext uri="{BB962C8B-B14F-4D97-AF65-F5344CB8AC3E}">
        <p14:creationId xmlns:p14="http://schemas.microsoft.com/office/powerpoint/2010/main" val="1140138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10;&#10;Automatisk generert beskrivelse">
            <a:hlinkClick r:id="rId2"/>
            <a:extLst>
              <a:ext uri="{FF2B5EF4-FFF2-40B4-BE49-F238E27FC236}">
                <a16:creationId xmlns:a16="http://schemas.microsoft.com/office/drawing/2014/main" id="{BFA5057F-39A8-A123-F5FA-FF89933143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9289" y="0"/>
            <a:ext cx="8814062" cy="6785510"/>
          </a:xfrm>
        </p:spPr>
      </p:pic>
    </p:spTree>
    <p:extLst>
      <p:ext uri="{BB962C8B-B14F-4D97-AF65-F5344CB8AC3E}">
        <p14:creationId xmlns:p14="http://schemas.microsoft.com/office/powerpoint/2010/main" val="3316039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hlinkClick r:id="rId3"/>
            <a:extLst>
              <a:ext uri="{FF2B5EF4-FFF2-40B4-BE49-F238E27FC236}">
                <a16:creationId xmlns:a16="http://schemas.microsoft.com/office/drawing/2014/main" id="{4C203AFD-6C62-4876-B52E-B7F4DB4A0BD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7464" t="17629" r="28663" b="34491"/>
          <a:stretch/>
        </p:blipFill>
        <p:spPr>
          <a:xfrm>
            <a:off x="1369303" y="643466"/>
            <a:ext cx="9453393" cy="5571067"/>
          </a:xfrm>
          <a:prstGeom prst="rect">
            <a:avLst/>
          </a:prstGeom>
        </p:spPr>
      </p:pic>
    </p:spTree>
    <p:extLst>
      <p:ext uri="{BB962C8B-B14F-4D97-AF65-F5344CB8AC3E}">
        <p14:creationId xmlns:p14="http://schemas.microsoft.com/office/powerpoint/2010/main" val="1981576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019046-7C36-2E85-3EF6-66FCB6DF0391}"/>
              </a:ext>
            </a:extLst>
          </p:cNvPr>
          <p:cNvSpPr>
            <a:spLocks noGrp="1"/>
          </p:cNvSpPr>
          <p:nvPr>
            <p:ph type="title"/>
          </p:nvPr>
        </p:nvSpPr>
        <p:spPr/>
        <p:txBody>
          <a:bodyPr/>
          <a:lstStyle/>
          <a:p>
            <a:r>
              <a:rPr lang="nb-NO" dirty="0"/>
              <a:t>Hjelpehånda </a:t>
            </a:r>
          </a:p>
        </p:txBody>
      </p:sp>
      <p:pic>
        <p:nvPicPr>
          <p:cNvPr id="9" name="Plassholder for innhold 8">
            <a:extLst>
              <a:ext uri="{FF2B5EF4-FFF2-40B4-BE49-F238E27FC236}">
                <a16:creationId xmlns:a16="http://schemas.microsoft.com/office/drawing/2014/main" id="{601A1474-CA9D-BE9D-E167-577446B5C3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054" t="20555" r="29526" b="2836"/>
          <a:stretch/>
        </p:blipFill>
        <p:spPr>
          <a:xfrm>
            <a:off x="5139159" y="132471"/>
            <a:ext cx="6470248" cy="6631425"/>
          </a:xfrm>
        </p:spPr>
      </p:pic>
    </p:spTree>
    <p:extLst>
      <p:ext uri="{BB962C8B-B14F-4D97-AF65-F5344CB8AC3E}">
        <p14:creationId xmlns:p14="http://schemas.microsoft.com/office/powerpoint/2010/main" val="4222401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BED007-6725-4DDF-A46B-7421E7EC3A66}"/>
              </a:ext>
            </a:extLst>
          </p:cNvPr>
          <p:cNvSpPr>
            <a:spLocks noGrp="1"/>
          </p:cNvSpPr>
          <p:nvPr>
            <p:ph type="title"/>
          </p:nvPr>
        </p:nvSpPr>
        <p:spPr/>
        <p:txBody>
          <a:bodyPr/>
          <a:lstStyle/>
          <a:p>
            <a:r>
              <a:rPr lang="nb-NO"/>
              <a:t>Hjelpeinstanser</a:t>
            </a:r>
          </a:p>
        </p:txBody>
      </p:sp>
      <p:sp>
        <p:nvSpPr>
          <p:cNvPr id="3" name="Plassholder for innhold 2">
            <a:extLst>
              <a:ext uri="{FF2B5EF4-FFF2-40B4-BE49-F238E27FC236}">
                <a16:creationId xmlns:a16="http://schemas.microsoft.com/office/drawing/2014/main" id="{F93F7D90-9F12-4277-A714-BE8CB1058FD3}"/>
              </a:ext>
            </a:extLst>
          </p:cNvPr>
          <p:cNvSpPr>
            <a:spLocks noGrp="1"/>
          </p:cNvSpPr>
          <p:nvPr>
            <p:ph sz="half" idx="1"/>
          </p:nvPr>
        </p:nvSpPr>
        <p:spPr>
          <a:xfrm>
            <a:off x="838200" y="1825625"/>
            <a:ext cx="5181600" cy="4667250"/>
          </a:xfrm>
        </p:spPr>
        <p:txBody>
          <a:bodyPr>
            <a:normAutofit fontScale="47500" lnSpcReduction="20000"/>
          </a:bodyPr>
          <a:lstStyle/>
          <a:p>
            <a:pPr algn="l">
              <a:lnSpc>
                <a:spcPct val="120000"/>
              </a:lnSpc>
            </a:pPr>
            <a:r>
              <a:rPr lang="nb-NO" sz="5100" b="1" i="0" dirty="0">
                <a:effectLst/>
                <a:latin typeface="-apple-system"/>
              </a:rPr>
              <a:t>Akutt selvmordsfare? Ring 113</a:t>
            </a:r>
            <a:endParaRPr lang="nb-NO" sz="5100" b="0" i="0" dirty="0">
              <a:effectLst/>
              <a:latin typeface="-apple-system"/>
            </a:endParaRPr>
          </a:p>
          <a:p>
            <a:pPr algn="l">
              <a:lnSpc>
                <a:spcPct val="120000"/>
              </a:lnSpc>
            </a:pPr>
            <a:r>
              <a:rPr lang="nb-NO" sz="5100" b="0" i="0" dirty="0">
                <a:solidFill>
                  <a:srgbClr val="212529"/>
                </a:solidFill>
                <a:effectLst/>
                <a:latin typeface="-apple-system"/>
              </a:rPr>
              <a:t>Trenger du noen å snakke med?</a:t>
            </a:r>
          </a:p>
          <a:p>
            <a:pPr algn="l">
              <a:lnSpc>
                <a:spcPct val="120000"/>
              </a:lnSpc>
            </a:pPr>
            <a:r>
              <a:rPr lang="nb-NO" sz="5100" b="0" i="0" u="none" strike="noStrike" dirty="0">
                <a:solidFill>
                  <a:srgbClr val="007BFF"/>
                </a:solidFill>
                <a:effectLst/>
                <a:latin typeface="-apple-system"/>
                <a:hlinkClick r:id="rId2"/>
              </a:rPr>
              <a:t>Legevakt</a:t>
            </a:r>
            <a:r>
              <a:rPr lang="nb-NO" sz="5100" b="0" i="0" dirty="0">
                <a:solidFill>
                  <a:srgbClr val="212529"/>
                </a:solidFill>
                <a:effectLst/>
                <a:latin typeface="-apple-system"/>
              </a:rPr>
              <a:t>: 116 117</a:t>
            </a:r>
            <a:br>
              <a:rPr lang="nb-NO" sz="5100" b="0" i="0" dirty="0">
                <a:solidFill>
                  <a:srgbClr val="212529"/>
                </a:solidFill>
                <a:effectLst/>
                <a:latin typeface="-apple-system"/>
              </a:rPr>
            </a:br>
            <a:r>
              <a:rPr lang="nb-NO" sz="5100" b="0" i="0" u="none" strike="noStrike" dirty="0">
                <a:solidFill>
                  <a:srgbClr val="007BFF"/>
                </a:solidFill>
                <a:effectLst/>
                <a:latin typeface="-apple-system"/>
                <a:hlinkClick r:id="rId3"/>
              </a:rPr>
              <a:t>Kirkens SOS</a:t>
            </a:r>
            <a:r>
              <a:rPr lang="nb-NO" sz="5100" b="0" i="0" dirty="0">
                <a:solidFill>
                  <a:srgbClr val="212529"/>
                </a:solidFill>
                <a:effectLst/>
                <a:latin typeface="-apple-system"/>
              </a:rPr>
              <a:t>: 22 40 00 40</a:t>
            </a:r>
            <a:br>
              <a:rPr lang="nb-NO" sz="5100" b="0" i="0" dirty="0">
                <a:solidFill>
                  <a:srgbClr val="212529"/>
                </a:solidFill>
                <a:effectLst/>
                <a:latin typeface="-apple-system"/>
              </a:rPr>
            </a:br>
            <a:r>
              <a:rPr lang="nb-NO" sz="5100" b="0" i="0" u="none" strike="noStrike" dirty="0">
                <a:solidFill>
                  <a:srgbClr val="007BFF"/>
                </a:solidFill>
                <a:effectLst/>
                <a:latin typeface="-apple-system"/>
                <a:hlinkClick r:id="rId4"/>
              </a:rPr>
              <a:t>Mental Helse</a:t>
            </a:r>
            <a:r>
              <a:rPr lang="nb-NO" sz="5100" b="0" i="0" dirty="0">
                <a:solidFill>
                  <a:srgbClr val="212529"/>
                </a:solidFill>
                <a:effectLst/>
                <a:latin typeface="-apple-system"/>
              </a:rPr>
              <a:t>: 116 123</a:t>
            </a:r>
            <a:br>
              <a:rPr lang="nb-NO" sz="5100" b="0" i="0" dirty="0">
                <a:solidFill>
                  <a:srgbClr val="212529"/>
                </a:solidFill>
                <a:effectLst/>
                <a:latin typeface="-apple-system"/>
              </a:rPr>
            </a:br>
            <a:r>
              <a:rPr lang="nb-NO" sz="5100" b="0" i="0" u="none" strike="noStrike" dirty="0">
                <a:solidFill>
                  <a:srgbClr val="007BFF"/>
                </a:solidFill>
                <a:effectLst/>
                <a:latin typeface="-apple-system"/>
                <a:hlinkClick r:id="rId5"/>
              </a:rPr>
              <a:t>Kors på halsen (Røde kors)</a:t>
            </a:r>
            <a:r>
              <a:rPr lang="nb-NO" sz="5100" b="0" i="0" dirty="0">
                <a:solidFill>
                  <a:srgbClr val="212529"/>
                </a:solidFill>
                <a:effectLst/>
                <a:latin typeface="-apple-system"/>
              </a:rPr>
              <a:t>: </a:t>
            </a:r>
            <a:br>
              <a:rPr lang="nb-NO" sz="5100" b="0" i="0" dirty="0">
                <a:solidFill>
                  <a:srgbClr val="212529"/>
                </a:solidFill>
                <a:effectLst/>
                <a:latin typeface="-apple-system"/>
              </a:rPr>
            </a:br>
            <a:r>
              <a:rPr lang="nb-NO" sz="5100" b="0" i="0" dirty="0">
                <a:solidFill>
                  <a:srgbClr val="212529"/>
                </a:solidFill>
                <a:effectLst/>
                <a:latin typeface="-apple-system"/>
              </a:rPr>
              <a:t>800 33 321 (telefon kl. 14–20, på chat på nett hele døgnet)</a:t>
            </a:r>
          </a:p>
          <a:p>
            <a:pPr algn="l">
              <a:lnSpc>
                <a:spcPct val="120000"/>
              </a:lnSpc>
            </a:pPr>
            <a:r>
              <a:rPr lang="nb-NO" sz="5100" b="0" i="0" dirty="0">
                <a:solidFill>
                  <a:srgbClr val="212529"/>
                </a:solidFill>
                <a:effectLst/>
                <a:latin typeface="-apple-system"/>
              </a:rPr>
              <a:t>Voksne for barn: 488 96 215</a:t>
            </a:r>
          </a:p>
          <a:p>
            <a:pPr algn="l">
              <a:lnSpc>
                <a:spcPct val="120000"/>
              </a:lnSpc>
            </a:pPr>
            <a:r>
              <a:rPr lang="nb-NO" sz="5100" b="0" i="0" dirty="0">
                <a:solidFill>
                  <a:srgbClr val="212529"/>
                </a:solidFill>
                <a:effectLst/>
                <a:latin typeface="-apple-system"/>
                <a:hlinkClick r:id="rId6"/>
              </a:rPr>
              <a:t>Oversikt over ulike hjelpetilbud</a:t>
            </a:r>
            <a:endParaRPr lang="nb-NO" sz="5100" b="0" i="0" dirty="0">
              <a:solidFill>
                <a:srgbClr val="212529"/>
              </a:solidFill>
              <a:effectLst/>
              <a:latin typeface="-apple-system"/>
            </a:endParaRPr>
          </a:p>
          <a:p>
            <a:pPr marL="0" indent="0" algn="l">
              <a:buNone/>
            </a:pPr>
            <a:r>
              <a:rPr lang="nb-NO" b="0" i="0" dirty="0">
                <a:solidFill>
                  <a:srgbClr val="212529"/>
                </a:solidFill>
                <a:effectLst/>
                <a:latin typeface="-apple-system"/>
              </a:rPr>
              <a:t>  </a:t>
            </a:r>
          </a:p>
        </p:txBody>
      </p:sp>
      <p:sp>
        <p:nvSpPr>
          <p:cNvPr id="4" name="Plassholder for innhold 3">
            <a:extLst>
              <a:ext uri="{FF2B5EF4-FFF2-40B4-BE49-F238E27FC236}">
                <a16:creationId xmlns:a16="http://schemas.microsoft.com/office/drawing/2014/main" id="{1E8DCD18-902A-65F1-DFC2-FCF361B953B8}"/>
              </a:ext>
            </a:extLst>
          </p:cNvPr>
          <p:cNvSpPr>
            <a:spLocks noGrp="1"/>
          </p:cNvSpPr>
          <p:nvPr>
            <p:ph sz="half" idx="2"/>
          </p:nvPr>
        </p:nvSpPr>
        <p:spPr/>
        <p:txBody>
          <a:bodyPr>
            <a:normAutofit fontScale="47500" lnSpcReduction="20000"/>
          </a:bodyPr>
          <a:lstStyle/>
          <a:p>
            <a:pPr algn="l"/>
            <a:r>
              <a:rPr lang="nb-NO" sz="5100" b="0" i="0" dirty="0">
                <a:solidFill>
                  <a:srgbClr val="212529"/>
                </a:solidFill>
                <a:effectLst/>
                <a:latin typeface="-apple-system"/>
              </a:rPr>
              <a:t>Akutt-/akuttambulerende team (AAT) knyttet til DPS-ene er åpne på dagtid, fastlege og legevakt kan henvise til AAT. </a:t>
            </a:r>
          </a:p>
          <a:p>
            <a:pPr algn="l"/>
            <a:r>
              <a:rPr lang="nb-NO" sz="5100" dirty="0">
                <a:solidFill>
                  <a:srgbClr val="212529"/>
                </a:solidFill>
                <a:latin typeface="-apple-system"/>
              </a:rPr>
              <a:t>Flere kommuner har tilbud til ungdommer med psykiske helseplager: </a:t>
            </a:r>
          </a:p>
          <a:p>
            <a:pPr lvl="1"/>
            <a:r>
              <a:rPr lang="nb-NO" sz="4400" dirty="0"/>
              <a:t>Helsestasjon for ungdom</a:t>
            </a:r>
          </a:p>
          <a:p>
            <a:pPr lvl="1"/>
            <a:r>
              <a:rPr lang="nb-NO" sz="4400" dirty="0"/>
              <a:t>Familieenhet</a:t>
            </a:r>
          </a:p>
          <a:p>
            <a:pPr lvl="1"/>
            <a:r>
              <a:rPr lang="nb-NO" sz="4400" dirty="0"/>
              <a:t>Rask psykisk helsehjelp </a:t>
            </a:r>
          </a:p>
          <a:p>
            <a:pPr lvl="1"/>
            <a:r>
              <a:rPr lang="nb-NO" sz="4400" dirty="0"/>
              <a:t>Psykisk helsetjeneste for barn og unge</a:t>
            </a:r>
          </a:p>
          <a:p>
            <a:endParaRPr lang="nb-NO" dirty="0"/>
          </a:p>
        </p:txBody>
      </p:sp>
    </p:spTree>
    <p:extLst>
      <p:ext uri="{BB962C8B-B14F-4D97-AF65-F5344CB8AC3E}">
        <p14:creationId xmlns:p14="http://schemas.microsoft.com/office/powerpoint/2010/main" val="1922248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446BFA6-9746-C84E-78CE-9989469F49A4}"/>
              </a:ext>
            </a:extLst>
          </p:cNvPr>
          <p:cNvSpPr>
            <a:spLocks noGrp="1"/>
          </p:cNvSpPr>
          <p:nvPr>
            <p:ph type="title"/>
          </p:nvPr>
        </p:nvSpPr>
        <p:spPr/>
        <p:txBody>
          <a:bodyPr/>
          <a:lstStyle/>
          <a:p>
            <a:r>
              <a:rPr lang="nb-NO" dirty="0"/>
              <a:t>Nyttige nettressurser: </a:t>
            </a:r>
          </a:p>
        </p:txBody>
      </p:sp>
      <p:sp>
        <p:nvSpPr>
          <p:cNvPr id="3" name="Plassholder for innhold 2">
            <a:extLst>
              <a:ext uri="{FF2B5EF4-FFF2-40B4-BE49-F238E27FC236}">
                <a16:creationId xmlns:a16="http://schemas.microsoft.com/office/drawing/2014/main" id="{D3CFD32F-6AAA-DB8E-5230-B478095D16CA}"/>
              </a:ext>
            </a:extLst>
          </p:cNvPr>
          <p:cNvSpPr>
            <a:spLocks noGrp="1"/>
          </p:cNvSpPr>
          <p:nvPr>
            <p:ph sz="half" idx="1"/>
          </p:nvPr>
        </p:nvSpPr>
        <p:spPr>
          <a:xfrm>
            <a:off x="838199" y="1825625"/>
            <a:ext cx="5956139" cy="4667250"/>
          </a:xfrm>
        </p:spPr>
        <p:txBody>
          <a:bodyPr>
            <a:normAutofit fontScale="47500" lnSpcReduction="20000"/>
          </a:bodyPr>
          <a:lstStyle/>
          <a:p>
            <a:pPr marL="0" indent="0">
              <a:buNone/>
            </a:pPr>
            <a:r>
              <a:rPr lang="nb-NO" dirty="0"/>
              <a:t>Informasjon om psykisk helse: </a:t>
            </a:r>
          </a:p>
          <a:p>
            <a:r>
              <a:rPr lang="nb-NO" sz="2800" dirty="0">
                <a:solidFill>
                  <a:schemeClr val="tx2"/>
                </a:solidFill>
                <a:hlinkClick r:id="rId3"/>
              </a:rPr>
              <a:t>https://www.napha.no/</a:t>
            </a:r>
            <a:endParaRPr lang="nb-NO" sz="2800" dirty="0">
              <a:solidFill>
                <a:schemeClr val="tx2"/>
              </a:solidFill>
            </a:endParaRPr>
          </a:p>
          <a:p>
            <a:r>
              <a:rPr lang="nb-NO" dirty="0">
                <a:hlinkClick r:id="rId4"/>
              </a:rPr>
              <a:t>Mental helse ungdom</a:t>
            </a:r>
            <a:endParaRPr lang="nb-NO" dirty="0"/>
          </a:p>
          <a:p>
            <a:r>
              <a:rPr lang="nb-NO" dirty="0">
                <a:hlinkClick r:id="rId5"/>
              </a:rPr>
              <a:t>Helse Norge – psykisk helse barn og unge</a:t>
            </a:r>
            <a:endParaRPr lang="nb-NO" dirty="0"/>
          </a:p>
          <a:p>
            <a:r>
              <a:rPr lang="nb-NO" dirty="0">
                <a:hlinkClick r:id="rId6"/>
              </a:rPr>
              <a:t>Les mer om ulike psykiske lidelser</a:t>
            </a:r>
            <a:endParaRPr lang="nb-NO" dirty="0"/>
          </a:p>
          <a:p>
            <a:r>
              <a:rPr lang="nb-NO" sz="2800" dirty="0">
                <a:solidFill>
                  <a:schemeClr val="tx2"/>
                </a:solidFill>
                <a:hlinkClick r:id="rId7"/>
              </a:rPr>
              <a:t>https://mentalhelse.no/</a:t>
            </a:r>
            <a:endParaRPr lang="nb-NO" sz="2800" dirty="0">
              <a:solidFill>
                <a:schemeClr val="tx2"/>
              </a:solidFill>
            </a:endParaRPr>
          </a:p>
          <a:p>
            <a:r>
              <a:rPr lang="nb-NO" sz="2800" dirty="0">
                <a:solidFill>
                  <a:schemeClr val="tx2"/>
                </a:solidFill>
                <a:hlinkClick r:id="rId8"/>
              </a:rPr>
              <a:t>https://helsenorge.no/psykisk-helse</a:t>
            </a:r>
            <a:endParaRPr lang="nb-NO" sz="2800" dirty="0">
              <a:solidFill>
                <a:schemeClr val="tx2"/>
              </a:solidFill>
            </a:endParaRPr>
          </a:p>
          <a:p>
            <a:r>
              <a:rPr lang="nb-NO" sz="2800" dirty="0">
                <a:solidFill>
                  <a:schemeClr val="tx2"/>
                </a:solidFill>
                <a:hlinkClick r:id="rId9"/>
              </a:rPr>
              <a:t>https://psykiskhelse.no/</a:t>
            </a:r>
            <a:endParaRPr lang="nb-NO" sz="2800" dirty="0">
              <a:solidFill>
                <a:schemeClr val="tx2"/>
              </a:solidFill>
            </a:endParaRPr>
          </a:p>
          <a:p>
            <a:r>
              <a:rPr lang="nb-NO" dirty="0">
                <a:solidFill>
                  <a:schemeClr val="tx2"/>
                </a:solidFill>
                <a:hlinkClick r:id="rId10"/>
              </a:rPr>
              <a:t>https://www.kognitiv.no/psykiske-lidelser/ulike-typer/</a:t>
            </a:r>
            <a:r>
              <a:rPr lang="nb-NO" dirty="0">
                <a:solidFill>
                  <a:schemeClr val="tx2"/>
                </a:solidFill>
              </a:rPr>
              <a:t> </a:t>
            </a:r>
          </a:p>
          <a:p>
            <a:r>
              <a:rPr lang="nb-NO" sz="2800" dirty="0">
                <a:solidFill>
                  <a:schemeClr val="tx2"/>
                </a:solidFill>
                <a:hlinkClick r:id="rId11"/>
              </a:rPr>
              <a:t>https://www.ung.no/</a:t>
            </a:r>
            <a:r>
              <a:rPr lang="nb-NO" sz="2800" dirty="0">
                <a:solidFill>
                  <a:schemeClr val="tx2"/>
                </a:solidFill>
              </a:rPr>
              <a:t> </a:t>
            </a:r>
          </a:p>
          <a:p>
            <a:endParaRPr lang="nb-NO" dirty="0">
              <a:solidFill>
                <a:schemeClr val="tx2"/>
              </a:solidFill>
            </a:endParaRPr>
          </a:p>
          <a:p>
            <a:endParaRPr lang="nb-NO" dirty="0">
              <a:solidFill>
                <a:schemeClr val="tx2"/>
              </a:solidFill>
            </a:endParaRPr>
          </a:p>
          <a:p>
            <a:pPr marL="0" indent="0">
              <a:buNone/>
            </a:pPr>
            <a:r>
              <a:rPr lang="nb-NO" dirty="0"/>
              <a:t>Hjelpetilbud: </a:t>
            </a:r>
          </a:p>
          <a:p>
            <a:r>
              <a:rPr lang="nb-NO" dirty="0">
                <a:hlinkClick r:id="rId12"/>
              </a:rPr>
              <a:t>Oversikt over hjelpetelefoner</a:t>
            </a:r>
          </a:p>
          <a:p>
            <a:r>
              <a:rPr lang="nb-NO" sz="2800" dirty="0">
                <a:solidFill>
                  <a:schemeClr val="tx2"/>
                </a:solidFill>
                <a:hlinkClick r:id="rId13"/>
              </a:rPr>
              <a:t>https://mentalhelseungdom.no/vare-lavterskeltilbud/chat/</a:t>
            </a:r>
            <a:r>
              <a:rPr lang="nb-NO" sz="2800" dirty="0">
                <a:solidFill>
                  <a:schemeClr val="tx2"/>
                </a:solidFill>
              </a:rPr>
              <a:t> </a:t>
            </a:r>
          </a:p>
          <a:p>
            <a:r>
              <a:rPr lang="nb-NO" sz="2800" dirty="0">
                <a:solidFill>
                  <a:schemeClr val="tx2"/>
                </a:solidFill>
                <a:hlinkClick r:id="rId14"/>
              </a:rPr>
              <a:t>https://www.helsenorge.no/psykisk-helse/selvhjelp/</a:t>
            </a:r>
            <a:r>
              <a:rPr lang="nb-NO" sz="2800" dirty="0">
                <a:solidFill>
                  <a:schemeClr val="tx2"/>
                </a:solidFill>
              </a:rPr>
              <a:t> </a:t>
            </a:r>
          </a:p>
          <a:p>
            <a:endParaRPr lang="nb-NO" dirty="0"/>
          </a:p>
          <a:p>
            <a:endParaRPr lang="nb-NO" dirty="0"/>
          </a:p>
          <a:p>
            <a:endParaRPr lang="nb-NO" dirty="0"/>
          </a:p>
        </p:txBody>
      </p:sp>
      <p:sp>
        <p:nvSpPr>
          <p:cNvPr id="5" name="Plassholder for innhold 4">
            <a:extLst>
              <a:ext uri="{FF2B5EF4-FFF2-40B4-BE49-F238E27FC236}">
                <a16:creationId xmlns:a16="http://schemas.microsoft.com/office/drawing/2014/main" id="{9FC9B2A9-09E0-8AA7-5CC6-B49833494C68}"/>
              </a:ext>
            </a:extLst>
          </p:cNvPr>
          <p:cNvSpPr>
            <a:spLocks noGrp="1"/>
          </p:cNvSpPr>
          <p:nvPr>
            <p:ph sz="half" idx="2"/>
          </p:nvPr>
        </p:nvSpPr>
        <p:spPr>
          <a:xfrm>
            <a:off x="6443241" y="1027906"/>
            <a:ext cx="5181600" cy="5548755"/>
          </a:xfrm>
        </p:spPr>
        <p:txBody>
          <a:bodyPr>
            <a:normAutofit fontScale="47500" lnSpcReduction="20000"/>
          </a:bodyPr>
          <a:lstStyle/>
          <a:p>
            <a:pPr marL="0" indent="0">
              <a:buNone/>
            </a:pPr>
            <a:r>
              <a:rPr lang="nb-NO" dirty="0"/>
              <a:t>Rus: </a:t>
            </a:r>
          </a:p>
          <a:p>
            <a:r>
              <a:rPr lang="nb-NO" sz="2800" dirty="0">
                <a:solidFill>
                  <a:schemeClr val="tx2"/>
                </a:solidFill>
                <a:hlinkClick r:id="rId15"/>
              </a:rPr>
              <a:t>https://rop.no/snakkomrus/</a:t>
            </a:r>
            <a:endParaRPr lang="nb-NO" sz="2800" dirty="0">
              <a:solidFill>
                <a:schemeClr val="tx2"/>
              </a:solidFill>
            </a:endParaRPr>
          </a:p>
          <a:p>
            <a:r>
              <a:rPr lang="nb-NO" sz="2800" dirty="0">
                <a:solidFill>
                  <a:schemeClr val="tx2"/>
                </a:solidFill>
                <a:hlinkClick r:id="rId16"/>
              </a:rPr>
              <a:t>https://rusinfo.no/</a:t>
            </a:r>
            <a:r>
              <a:rPr lang="nb-NO" sz="2800" dirty="0">
                <a:solidFill>
                  <a:schemeClr val="tx2"/>
                </a:solidFill>
              </a:rPr>
              <a:t> </a:t>
            </a:r>
          </a:p>
          <a:p>
            <a:r>
              <a:rPr lang="nb-NO" sz="2800" dirty="0">
                <a:solidFill>
                  <a:schemeClr val="tx2"/>
                </a:solidFill>
                <a:hlinkClick r:id="rId17"/>
              </a:rPr>
              <a:t>https://rusopplysningen.no/</a:t>
            </a:r>
            <a:endParaRPr lang="nb-NO" sz="2800" dirty="0">
              <a:solidFill>
                <a:schemeClr val="tx2"/>
              </a:solidFill>
            </a:endParaRPr>
          </a:p>
          <a:p>
            <a:r>
              <a:rPr lang="nb-NO" sz="2800" dirty="0">
                <a:solidFill>
                  <a:schemeClr val="tx2"/>
                </a:solidFill>
                <a:hlinkClick r:id="rId18"/>
              </a:rPr>
              <a:t>https://weedensenteret.no/</a:t>
            </a:r>
            <a:r>
              <a:rPr lang="nb-NO" sz="2800" dirty="0">
                <a:solidFill>
                  <a:schemeClr val="tx2"/>
                </a:solidFill>
              </a:rPr>
              <a:t> </a:t>
            </a:r>
          </a:p>
          <a:p>
            <a:r>
              <a:rPr lang="nb-NO" sz="2800" dirty="0">
                <a:solidFill>
                  <a:schemeClr val="tx2"/>
                </a:solidFill>
                <a:hlinkClick r:id="rId19"/>
              </a:rPr>
              <a:t>http://korusnord.no/</a:t>
            </a:r>
            <a:endParaRPr lang="nb-NO" sz="2800" dirty="0">
              <a:solidFill>
                <a:schemeClr val="tx2"/>
              </a:solidFill>
            </a:endParaRPr>
          </a:p>
          <a:p>
            <a:endParaRPr lang="nb-NO" dirty="0"/>
          </a:p>
          <a:p>
            <a:pPr marL="0" indent="0">
              <a:buNone/>
            </a:pPr>
            <a:r>
              <a:rPr lang="nb-NO" dirty="0"/>
              <a:t>Selvmordsforebygging:</a:t>
            </a:r>
          </a:p>
          <a:p>
            <a:r>
              <a:rPr lang="nb-NO" dirty="0">
                <a:hlinkClick r:id="rId20"/>
              </a:rPr>
              <a:t>VIVAT – Selvmordsforebygging</a:t>
            </a:r>
            <a:endParaRPr lang="nb-NO" dirty="0"/>
          </a:p>
          <a:p>
            <a:r>
              <a:rPr lang="nb-NO" dirty="0">
                <a:hlinkClick r:id="rId21"/>
              </a:rPr>
              <a:t>Selvmordsforebygging for deg som jobber i skolen</a:t>
            </a:r>
            <a:endParaRPr lang="nb-NO" dirty="0"/>
          </a:p>
          <a:p>
            <a:r>
              <a:rPr lang="nb-NO" dirty="0">
                <a:hlinkClick r:id="rId22"/>
              </a:rPr>
              <a:t>Nasjonalt senter for selvmordsforskning og –forebygging</a:t>
            </a:r>
            <a:endParaRPr lang="nb-NO" dirty="0"/>
          </a:p>
          <a:p>
            <a:r>
              <a:rPr lang="nb-NO" dirty="0">
                <a:hlinkClick r:id="rId12"/>
              </a:rPr>
              <a:t>Helse Vest – selvmordsforebyggingskampanje </a:t>
            </a:r>
            <a:endParaRPr lang="nb-NO" dirty="0"/>
          </a:p>
          <a:p>
            <a:endParaRPr lang="nb-NO" dirty="0"/>
          </a:p>
          <a:p>
            <a:pPr marL="0" indent="0">
              <a:buNone/>
            </a:pPr>
            <a:r>
              <a:rPr lang="nb-NO" dirty="0"/>
              <a:t>Psykisk helse i skolen:</a:t>
            </a:r>
          </a:p>
          <a:p>
            <a:r>
              <a:rPr lang="nb-NO" sz="2800" dirty="0">
                <a:solidFill>
                  <a:schemeClr val="tx2"/>
                </a:solidFill>
                <a:hlinkClick r:id="rId23"/>
              </a:rPr>
              <a:t>https://vestreviken.no/skoleprogrammet-vip</a:t>
            </a:r>
            <a:endParaRPr lang="nb-NO" sz="2800" dirty="0">
              <a:solidFill>
                <a:schemeClr val="tx2"/>
              </a:solidFill>
            </a:endParaRPr>
          </a:p>
          <a:p>
            <a:r>
              <a:rPr lang="nb-NO" sz="2800" dirty="0">
                <a:solidFill>
                  <a:schemeClr val="tx2"/>
                </a:solidFill>
                <a:hlinkClick r:id="rId24"/>
              </a:rPr>
              <a:t>https://www.vfb.no/</a:t>
            </a:r>
            <a:endParaRPr lang="nb-NO" sz="2800" dirty="0">
              <a:solidFill>
                <a:schemeClr val="tx2"/>
              </a:solidFill>
            </a:endParaRPr>
          </a:p>
          <a:p>
            <a:endParaRPr lang="nb-NO" sz="2800" dirty="0">
              <a:solidFill>
                <a:schemeClr val="tx2"/>
              </a:solidFill>
            </a:endParaRPr>
          </a:p>
          <a:p>
            <a:pPr marL="0" indent="0">
              <a:buNone/>
            </a:pPr>
            <a:r>
              <a:rPr lang="nb-NO" sz="2800" dirty="0"/>
              <a:t>App: </a:t>
            </a:r>
          </a:p>
          <a:p>
            <a:r>
              <a:rPr lang="nb-NO" dirty="0"/>
              <a:t>Tankevirus </a:t>
            </a:r>
          </a:p>
          <a:p>
            <a:pPr marL="0" indent="0">
              <a:buNone/>
            </a:pPr>
            <a:endParaRPr lang="nb-NO" sz="2800" dirty="0"/>
          </a:p>
          <a:p>
            <a:pPr marL="0" indent="0">
              <a:buNone/>
            </a:pPr>
            <a:r>
              <a:rPr lang="nb-NO" sz="2800" dirty="0"/>
              <a:t>Instagram: </a:t>
            </a:r>
            <a:r>
              <a:rPr lang="nb-NO" sz="2800" dirty="0" err="1"/>
              <a:t>psykt</a:t>
            </a:r>
            <a:r>
              <a:rPr lang="nb-NO" dirty="0" err="1"/>
              <a:t>deg</a:t>
            </a:r>
            <a:r>
              <a:rPr lang="nb-NO" dirty="0"/>
              <a:t> </a:t>
            </a:r>
            <a:endParaRPr lang="nb-NO" sz="2800" dirty="0"/>
          </a:p>
          <a:p>
            <a:endParaRPr lang="nb-NO" dirty="0"/>
          </a:p>
        </p:txBody>
      </p:sp>
    </p:spTree>
    <p:extLst>
      <p:ext uri="{BB962C8B-B14F-4D97-AF65-F5344CB8AC3E}">
        <p14:creationId xmlns:p14="http://schemas.microsoft.com/office/powerpoint/2010/main" val="4097820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DF49B3-41A6-A98A-8595-628721F8B8D1}"/>
              </a:ext>
            </a:extLst>
          </p:cNvPr>
          <p:cNvSpPr>
            <a:spLocks noGrp="1"/>
          </p:cNvSpPr>
          <p:nvPr>
            <p:ph type="title"/>
          </p:nvPr>
        </p:nvSpPr>
        <p:spPr/>
        <p:txBody>
          <a:bodyPr/>
          <a:lstStyle/>
          <a:p>
            <a:r>
              <a:rPr lang="nb-NO" dirty="0">
                <a:hlinkClick r:id="rId2"/>
              </a:rPr>
              <a:t>www.menti.com</a:t>
            </a:r>
            <a:r>
              <a:rPr lang="nb-NO" dirty="0"/>
              <a:t> </a:t>
            </a:r>
          </a:p>
        </p:txBody>
      </p:sp>
      <p:sp>
        <p:nvSpPr>
          <p:cNvPr id="3" name="Plassholder for innhold 2">
            <a:extLst>
              <a:ext uri="{FF2B5EF4-FFF2-40B4-BE49-F238E27FC236}">
                <a16:creationId xmlns:a16="http://schemas.microsoft.com/office/drawing/2014/main" id="{933CB07C-9E46-386C-EFE6-69B41C3BA162}"/>
              </a:ext>
            </a:extLst>
          </p:cNvPr>
          <p:cNvSpPr>
            <a:spLocks noGrp="1"/>
          </p:cNvSpPr>
          <p:nvPr>
            <p:ph sz="half" idx="1"/>
          </p:nvPr>
        </p:nvSpPr>
        <p:spPr>
          <a:xfrm>
            <a:off x="838200" y="1825625"/>
            <a:ext cx="9169400" cy="4351338"/>
          </a:xfrm>
        </p:spPr>
        <p:txBody>
          <a:bodyPr/>
          <a:lstStyle/>
          <a:p>
            <a:r>
              <a:rPr lang="nb-NO" dirty="0"/>
              <a:t>Snakk sammen to og to, 2 minutter</a:t>
            </a:r>
          </a:p>
          <a:p>
            <a:r>
              <a:rPr lang="nb-NO" dirty="0"/>
              <a:t>Hvordan kan jeg ha fokus på psykisk helse i min klasse?  </a:t>
            </a:r>
          </a:p>
        </p:txBody>
      </p:sp>
    </p:spTree>
    <p:extLst>
      <p:ext uri="{BB962C8B-B14F-4D97-AF65-F5344CB8AC3E}">
        <p14:creationId xmlns:p14="http://schemas.microsoft.com/office/powerpoint/2010/main" val="2849293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2206E1-DD20-402F-B0D5-CA5EB363D0A4}"/>
              </a:ext>
            </a:extLst>
          </p:cNvPr>
          <p:cNvSpPr>
            <a:spLocks noGrp="1"/>
          </p:cNvSpPr>
          <p:nvPr>
            <p:ph type="title"/>
          </p:nvPr>
        </p:nvSpPr>
        <p:spPr/>
        <p:txBody>
          <a:bodyPr/>
          <a:lstStyle/>
          <a:p>
            <a:r>
              <a:rPr lang="nb-NO"/>
              <a:t>Referanser</a:t>
            </a:r>
          </a:p>
        </p:txBody>
      </p:sp>
      <p:sp>
        <p:nvSpPr>
          <p:cNvPr id="3" name="Plassholder for innhold 2">
            <a:extLst>
              <a:ext uri="{FF2B5EF4-FFF2-40B4-BE49-F238E27FC236}">
                <a16:creationId xmlns:a16="http://schemas.microsoft.com/office/drawing/2014/main" id="{1388A900-00F4-4C75-9005-C6A7C68735F9}"/>
              </a:ext>
            </a:extLst>
          </p:cNvPr>
          <p:cNvSpPr>
            <a:spLocks noGrp="1"/>
          </p:cNvSpPr>
          <p:nvPr>
            <p:ph idx="1"/>
          </p:nvPr>
        </p:nvSpPr>
        <p:spPr/>
        <p:txBody>
          <a:bodyPr>
            <a:normAutofit/>
          </a:bodyPr>
          <a:lstStyle/>
          <a:p>
            <a:r>
              <a:rPr lang="en-US" sz="2000" b="0" i="0" dirty="0" err="1">
                <a:solidFill>
                  <a:srgbClr val="333333"/>
                </a:solidFill>
                <a:effectLst/>
              </a:rPr>
              <a:t>Antonovsky</a:t>
            </a:r>
            <a:r>
              <a:rPr lang="en-US" sz="2000" b="0" i="0" dirty="0">
                <a:solidFill>
                  <a:srgbClr val="333333"/>
                </a:solidFill>
                <a:effectLst/>
              </a:rPr>
              <a:t> A. The </a:t>
            </a:r>
            <a:r>
              <a:rPr lang="en-US" sz="2000" b="0" i="0" dirty="0" err="1">
                <a:solidFill>
                  <a:srgbClr val="333333"/>
                </a:solidFill>
                <a:effectLst/>
              </a:rPr>
              <a:t>salutogenic</a:t>
            </a:r>
            <a:r>
              <a:rPr lang="en-US" sz="2000" b="0" i="0" dirty="0">
                <a:solidFill>
                  <a:srgbClr val="333333"/>
                </a:solidFill>
                <a:effectLst/>
              </a:rPr>
              <a:t> model as a theory to guide health promotion. </a:t>
            </a:r>
            <a:r>
              <a:rPr lang="en-US" sz="2000" b="0" i="1" u="none" strike="noStrike" dirty="0">
                <a:solidFill>
                  <a:srgbClr val="333333"/>
                </a:solidFill>
                <a:effectLst/>
              </a:rPr>
              <a:t>Health Promotion International </a:t>
            </a:r>
            <a:r>
              <a:rPr lang="en-US" sz="2000" b="0" i="0" dirty="0">
                <a:solidFill>
                  <a:srgbClr val="333333"/>
                </a:solidFill>
                <a:effectLst/>
              </a:rPr>
              <a:t>1996; 11: 11–18.</a:t>
            </a:r>
          </a:p>
          <a:p>
            <a:endParaRPr lang="en-US" sz="2000" dirty="0">
              <a:solidFill>
                <a:srgbClr val="333333"/>
              </a:solidFill>
            </a:endParaRPr>
          </a:p>
          <a:p>
            <a:r>
              <a:rPr lang="nb-NO" sz="2000" dirty="0"/>
              <a:t>Andersen, Anders Johan W.: psykisk helse i Store medisinske leksikon på snl.no. Hentet 26. september 2022 fra https://sml.snl.no/psykisk_helse</a:t>
            </a:r>
          </a:p>
          <a:p>
            <a:endParaRPr lang="nb-NO" sz="2000" dirty="0"/>
          </a:p>
        </p:txBody>
      </p:sp>
    </p:spTree>
    <p:extLst>
      <p:ext uri="{BB962C8B-B14F-4D97-AF65-F5344CB8AC3E}">
        <p14:creationId xmlns:p14="http://schemas.microsoft.com/office/powerpoint/2010/main" val="481738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Spørre om selvmord">
            <a:hlinkClick r:id="" action="ppaction://media"/>
            <a:extLst>
              <a:ext uri="{FF2B5EF4-FFF2-40B4-BE49-F238E27FC236}">
                <a16:creationId xmlns:a16="http://schemas.microsoft.com/office/drawing/2014/main" id="{A7A76894-9221-DF86-4054-A0444BE1B1B7}"/>
              </a:ext>
            </a:extLst>
          </p:cNvPr>
          <p:cNvPicPr>
            <a:picLocks noGrp="1" noRot="1" noChangeAspect="1"/>
          </p:cNvPicPr>
          <p:nvPr>
            <p:ph idx="1"/>
            <a:videoFile r:link="rId1"/>
          </p:nvPr>
        </p:nvPicPr>
        <p:blipFill>
          <a:blip r:embed="rId4"/>
          <a:stretch>
            <a:fillRect/>
          </a:stretch>
        </p:blipFill>
        <p:spPr>
          <a:xfrm>
            <a:off x="0" y="-30946"/>
            <a:ext cx="12192000" cy="6888946"/>
          </a:xfrm>
          <a:prstGeom prst="rect">
            <a:avLst/>
          </a:prstGeom>
        </p:spPr>
      </p:pic>
    </p:spTree>
    <p:extLst>
      <p:ext uri="{BB962C8B-B14F-4D97-AF65-F5344CB8AC3E}">
        <p14:creationId xmlns:p14="http://schemas.microsoft.com/office/powerpoint/2010/main" val="7874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Tema 2022: Vi trenger hverandre. Løft blikket!">
            <a:hlinkClick r:id="" action="ppaction://media"/>
            <a:extLst>
              <a:ext uri="{FF2B5EF4-FFF2-40B4-BE49-F238E27FC236}">
                <a16:creationId xmlns:a16="http://schemas.microsoft.com/office/drawing/2014/main" id="{65578F1D-9FF8-7B63-0B7F-7BF969138BD6}"/>
              </a:ext>
            </a:extLst>
          </p:cNvPr>
          <p:cNvPicPr>
            <a:picLocks noGrp="1" noRot="1" noChangeAspect="1"/>
          </p:cNvPicPr>
          <p:nvPr>
            <p:ph idx="1"/>
            <a:videoFile r:link="rId1"/>
          </p:nvPr>
        </p:nvPicPr>
        <p:blipFill>
          <a:blip r:embed="rId4"/>
          <a:stretch>
            <a:fillRect/>
          </a:stretch>
        </p:blipFill>
        <p:spPr>
          <a:xfrm>
            <a:off x="0" y="-30946"/>
            <a:ext cx="12192000" cy="6888946"/>
          </a:xfrm>
          <a:prstGeom prst="rect">
            <a:avLst/>
          </a:prstGeom>
        </p:spPr>
      </p:pic>
    </p:spTree>
    <p:extLst>
      <p:ext uri="{BB962C8B-B14F-4D97-AF65-F5344CB8AC3E}">
        <p14:creationId xmlns:p14="http://schemas.microsoft.com/office/powerpoint/2010/main" val="11526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C083AF-5C3D-BDDC-B10D-7A46741C7D40}"/>
              </a:ext>
            </a:extLst>
          </p:cNvPr>
          <p:cNvSpPr>
            <a:spLocks noGrp="1"/>
          </p:cNvSpPr>
          <p:nvPr>
            <p:ph type="title"/>
          </p:nvPr>
        </p:nvSpPr>
        <p:spPr/>
        <p:txBody>
          <a:bodyPr/>
          <a:lstStyle/>
          <a:p>
            <a:r>
              <a:rPr lang="nb-NO" dirty="0"/>
              <a:t>Åpne telefonen og </a:t>
            </a:r>
            <a:r>
              <a:rPr lang="nb-NO" dirty="0">
                <a:hlinkClick r:id="rId2"/>
              </a:rPr>
              <a:t>www.menti.com</a:t>
            </a:r>
            <a:r>
              <a:rPr lang="nb-NO" dirty="0"/>
              <a:t> skriv inn koden: </a:t>
            </a:r>
          </a:p>
        </p:txBody>
      </p:sp>
      <p:sp>
        <p:nvSpPr>
          <p:cNvPr id="3" name="Plassholder for innhold 2">
            <a:extLst>
              <a:ext uri="{FF2B5EF4-FFF2-40B4-BE49-F238E27FC236}">
                <a16:creationId xmlns:a16="http://schemas.microsoft.com/office/drawing/2014/main" id="{8EAD626A-18B9-5846-947C-D4FC77F5D52D}"/>
              </a:ext>
            </a:extLst>
          </p:cNvPr>
          <p:cNvSpPr>
            <a:spLocks noGrp="1"/>
          </p:cNvSpPr>
          <p:nvPr>
            <p:ph idx="1"/>
          </p:nvPr>
        </p:nvSpPr>
        <p:spPr/>
        <p:txBody>
          <a:bodyPr/>
          <a:lstStyle/>
          <a:p>
            <a:r>
              <a:rPr lang="nb-NO" dirty="0">
                <a:hlinkClick r:id="rId3"/>
              </a:rPr>
              <a:t>https://www.menti.com/al8ebxotdzuh</a:t>
            </a:r>
            <a:r>
              <a:rPr lang="nb-NO" dirty="0"/>
              <a:t> </a:t>
            </a:r>
          </a:p>
        </p:txBody>
      </p:sp>
    </p:spTree>
    <p:extLst>
      <p:ext uri="{BB962C8B-B14F-4D97-AF65-F5344CB8AC3E}">
        <p14:creationId xmlns:p14="http://schemas.microsoft.com/office/powerpoint/2010/main" val="70913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Hva er psykisk helse?">
            <a:hlinkClick r:id="" action="ppaction://media"/>
            <a:extLst>
              <a:ext uri="{FF2B5EF4-FFF2-40B4-BE49-F238E27FC236}">
                <a16:creationId xmlns:a16="http://schemas.microsoft.com/office/drawing/2014/main" id="{88035612-D272-ECA2-8818-C3AA9E768108}"/>
              </a:ext>
            </a:extLst>
          </p:cNvPr>
          <p:cNvPicPr>
            <a:picLocks noGrp="1" noRot="1" noChangeAspect="1"/>
          </p:cNvPicPr>
          <p:nvPr>
            <p:ph idx="1"/>
            <a:videoFile r:link="rId1"/>
          </p:nvPr>
        </p:nvPicPr>
        <p:blipFill>
          <a:blip r:embed="rId4"/>
          <a:stretch>
            <a:fillRect/>
          </a:stretch>
        </p:blipFill>
        <p:spPr>
          <a:xfrm>
            <a:off x="0" y="-30946"/>
            <a:ext cx="12192000" cy="6888946"/>
          </a:xfrm>
          <a:prstGeom prst="rect">
            <a:avLst/>
          </a:prstGeom>
        </p:spPr>
      </p:pic>
    </p:spTree>
    <p:extLst>
      <p:ext uri="{BB962C8B-B14F-4D97-AF65-F5344CB8AC3E}">
        <p14:creationId xmlns:p14="http://schemas.microsoft.com/office/powerpoint/2010/main" val="170296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34DCAD-025D-893B-A604-D14ABB6D63BC}"/>
              </a:ext>
            </a:extLst>
          </p:cNvPr>
          <p:cNvSpPr>
            <a:spLocks noGrp="1"/>
          </p:cNvSpPr>
          <p:nvPr>
            <p:ph type="title"/>
          </p:nvPr>
        </p:nvSpPr>
        <p:spPr/>
        <p:txBody>
          <a:bodyPr/>
          <a:lstStyle/>
          <a:p>
            <a:r>
              <a:rPr lang="nb-NO"/>
              <a:t>Hva er psykisk helse? </a:t>
            </a:r>
          </a:p>
        </p:txBody>
      </p:sp>
      <p:sp>
        <p:nvSpPr>
          <p:cNvPr id="3" name="Plassholder for innhold 2">
            <a:extLst>
              <a:ext uri="{FF2B5EF4-FFF2-40B4-BE49-F238E27FC236}">
                <a16:creationId xmlns:a16="http://schemas.microsoft.com/office/drawing/2014/main" id="{5ED2FDE3-9721-A9F6-1EA7-3910DB0CD9B3}"/>
              </a:ext>
            </a:extLst>
          </p:cNvPr>
          <p:cNvSpPr>
            <a:spLocks noGrp="1"/>
          </p:cNvSpPr>
          <p:nvPr>
            <p:ph sz="half" idx="1"/>
          </p:nvPr>
        </p:nvSpPr>
        <p:spPr>
          <a:xfrm>
            <a:off x="838200" y="1825625"/>
            <a:ext cx="6106610" cy="4351338"/>
          </a:xfrm>
        </p:spPr>
        <p:txBody>
          <a:bodyPr>
            <a:normAutofit/>
          </a:bodyPr>
          <a:lstStyle/>
          <a:p>
            <a:r>
              <a:rPr lang="nb-NO" dirty="0"/>
              <a:t>Hvordan vi oppfatter oss selv og andre </a:t>
            </a:r>
          </a:p>
          <a:p>
            <a:r>
              <a:rPr lang="nb-NO" dirty="0"/>
              <a:t>Hvordan vi har det i hverdagen</a:t>
            </a:r>
          </a:p>
          <a:p>
            <a:r>
              <a:rPr lang="nb-NO" dirty="0"/>
              <a:t>Hvordan vi takler utfordringer </a:t>
            </a:r>
          </a:p>
          <a:p>
            <a:endParaRPr lang="nb-NO" dirty="0"/>
          </a:p>
          <a:p>
            <a:r>
              <a:rPr lang="nb-NO" dirty="0"/>
              <a:t>Hva gir livet mening og glede?</a:t>
            </a:r>
          </a:p>
          <a:p>
            <a:endParaRPr lang="nb-NO" dirty="0"/>
          </a:p>
          <a:p>
            <a:pPr marL="0" indent="0">
              <a:buNone/>
            </a:pPr>
            <a:endParaRPr lang="nb-NO" dirty="0"/>
          </a:p>
          <a:p>
            <a:pPr marL="0" indent="0">
              <a:buNone/>
            </a:pPr>
            <a:r>
              <a:rPr lang="nb-NO" dirty="0"/>
              <a:t>  </a:t>
            </a:r>
          </a:p>
          <a:p>
            <a:endParaRPr lang="nb-NO" dirty="0"/>
          </a:p>
        </p:txBody>
      </p:sp>
      <p:pic>
        <p:nvPicPr>
          <p:cNvPr id="6" name="Plassholder for innhold 5" descr="En blomster bukett">
            <a:extLst>
              <a:ext uri="{FF2B5EF4-FFF2-40B4-BE49-F238E27FC236}">
                <a16:creationId xmlns:a16="http://schemas.microsoft.com/office/drawing/2014/main" id="{D21FF172-64FB-C065-EBD8-3CE450F23BB7}"/>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6840" y="462988"/>
            <a:ext cx="5355160" cy="5355160"/>
          </a:xfrm>
        </p:spPr>
      </p:pic>
    </p:spTree>
    <p:extLst>
      <p:ext uri="{BB962C8B-B14F-4D97-AF65-F5344CB8AC3E}">
        <p14:creationId xmlns:p14="http://schemas.microsoft.com/office/powerpoint/2010/main" val="2281697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463A8CA7-C1A5-E6C1-6D5F-D47E2FF0147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5293" t="14018" r="20098" b="2800"/>
          <a:stretch/>
        </p:blipFill>
        <p:spPr>
          <a:xfrm>
            <a:off x="-3787256" y="0"/>
            <a:ext cx="9187103" cy="3587432"/>
          </a:xfrm>
        </p:spPr>
      </p:pic>
      <p:pic>
        <p:nvPicPr>
          <p:cNvPr id="9" name="Plassholder for innhold 8" descr="Et bilde som inneholder tekst&#10;&#10;Automatisk generert beskrivelse">
            <a:extLst>
              <a:ext uri="{FF2B5EF4-FFF2-40B4-BE49-F238E27FC236}">
                <a16:creationId xmlns:a16="http://schemas.microsoft.com/office/drawing/2014/main" id="{B20ACC1E-E1B7-B121-42AF-A393D318A80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42551" y="281057"/>
            <a:ext cx="3648145" cy="4351338"/>
          </a:xfrm>
        </p:spPr>
      </p:pic>
      <p:sp>
        <p:nvSpPr>
          <p:cNvPr id="7" name="TekstSylinder 6">
            <a:extLst>
              <a:ext uri="{FF2B5EF4-FFF2-40B4-BE49-F238E27FC236}">
                <a16:creationId xmlns:a16="http://schemas.microsoft.com/office/drawing/2014/main" id="{63FD4B3D-4B23-189F-0B3C-499C07B8B267}"/>
              </a:ext>
            </a:extLst>
          </p:cNvPr>
          <p:cNvSpPr txBox="1"/>
          <p:nvPr/>
        </p:nvSpPr>
        <p:spPr>
          <a:xfrm>
            <a:off x="-55587" y="3587432"/>
            <a:ext cx="5039360" cy="184666"/>
          </a:xfrm>
          <a:prstGeom prst="rect">
            <a:avLst/>
          </a:prstGeom>
          <a:noFill/>
        </p:spPr>
        <p:txBody>
          <a:bodyPr wrap="square" rtlCol="0">
            <a:spAutoFit/>
          </a:bodyPr>
          <a:lstStyle/>
          <a:p>
            <a:r>
              <a:rPr lang="nb-NO" sz="600" dirty="0"/>
              <a:t>https://www.nrk.no/tromsogfinnmark/faerre-kvinner-soker-seg-til-fiskeri_-frykter-historier-om-trakassering-er-grunnen-1.15896419</a:t>
            </a:r>
          </a:p>
        </p:txBody>
      </p:sp>
      <p:sp>
        <p:nvSpPr>
          <p:cNvPr id="10" name="TekstSylinder 9">
            <a:extLst>
              <a:ext uri="{FF2B5EF4-FFF2-40B4-BE49-F238E27FC236}">
                <a16:creationId xmlns:a16="http://schemas.microsoft.com/office/drawing/2014/main" id="{70264D8D-8BBF-1E14-4047-7206EA2456F6}"/>
              </a:ext>
            </a:extLst>
          </p:cNvPr>
          <p:cNvSpPr txBox="1"/>
          <p:nvPr/>
        </p:nvSpPr>
        <p:spPr>
          <a:xfrm>
            <a:off x="8631918" y="4780653"/>
            <a:ext cx="3648145" cy="400110"/>
          </a:xfrm>
          <a:prstGeom prst="rect">
            <a:avLst/>
          </a:prstGeom>
          <a:noFill/>
        </p:spPr>
        <p:txBody>
          <a:bodyPr wrap="square" rtlCol="0">
            <a:spAutoFit/>
          </a:bodyPr>
          <a:lstStyle/>
          <a:p>
            <a:r>
              <a:rPr lang="nb-NO" sz="1000" dirty="0"/>
              <a:t>https://forskning.no/forebyggende-helse-partner-sintef/norske-fiskere-stortrives-pa-jobben-og-er-sjelden-syke/262851</a:t>
            </a:r>
          </a:p>
        </p:txBody>
      </p:sp>
      <p:pic>
        <p:nvPicPr>
          <p:cNvPr id="12" name="Bilde 11" descr="Et bilde som inneholder tekst&#10;&#10;Automatisk generert beskrivelse">
            <a:extLst>
              <a:ext uri="{FF2B5EF4-FFF2-40B4-BE49-F238E27FC236}">
                <a16:creationId xmlns:a16="http://schemas.microsoft.com/office/drawing/2014/main" id="{7BFE04E0-14A0-0687-FD28-5175ACF3A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2212" y="1568915"/>
            <a:ext cx="4720603" cy="4767284"/>
          </a:xfrm>
          <a:prstGeom prst="rect">
            <a:avLst/>
          </a:prstGeom>
        </p:spPr>
      </p:pic>
      <p:sp>
        <p:nvSpPr>
          <p:cNvPr id="13" name="TekstSylinder 12">
            <a:extLst>
              <a:ext uri="{FF2B5EF4-FFF2-40B4-BE49-F238E27FC236}">
                <a16:creationId xmlns:a16="http://schemas.microsoft.com/office/drawing/2014/main" id="{532B2BC8-0303-FFF4-35C5-4CB7F059C501}"/>
              </a:ext>
            </a:extLst>
          </p:cNvPr>
          <p:cNvSpPr txBox="1"/>
          <p:nvPr/>
        </p:nvSpPr>
        <p:spPr>
          <a:xfrm>
            <a:off x="3849450" y="6366076"/>
            <a:ext cx="4380150" cy="400110"/>
          </a:xfrm>
          <a:prstGeom prst="rect">
            <a:avLst/>
          </a:prstGeom>
          <a:noFill/>
        </p:spPr>
        <p:txBody>
          <a:bodyPr wrap="square" rtlCol="0">
            <a:spAutoFit/>
          </a:bodyPr>
          <a:lstStyle/>
          <a:p>
            <a:r>
              <a:rPr lang="nb-NO" sz="1000" dirty="0"/>
              <a:t>https://www.fiskeribladet.no/samfunn/de-vil-hjelpe-fiskere-som-sliter-psykisk-friheten-hjemme-kan-bli-fengsel-for-noen/2-1-1256208</a:t>
            </a:r>
          </a:p>
        </p:txBody>
      </p:sp>
      <p:pic>
        <p:nvPicPr>
          <p:cNvPr id="15" name="Bilde 14">
            <a:extLst>
              <a:ext uri="{FF2B5EF4-FFF2-40B4-BE49-F238E27FC236}">
                <a16:creationId xmlns:a16="http://schemas.microsoft.com/office/drawing/2014/main" id="{378B96BB-BF74-51A8-92CB-51CBD2072B54}"/>
              </a:ext>
            </a:extLst>
          </p:cNvPr>
          <p:cNvPicPr>
            <a:picLocks noChangeAspect="1"/>
          </p:cNvPicPr>
          <p:nvPr/>
        </p:nvPicPr>
        <p:blipFill rotWithShape="1">
          <a:blip r:embed="rId6">
            <a:extLst>
              <a:ext uri="{28A0092B-C50C-407E-A947-70E740481C1C}">
                <a14:useLocalDpi xmlns:a14="http://schemas.microsoft.com/office/drawing/2010/main" val="0"/>
              </a:ext>
            </a:extLst>
          </a:blip>
          <a:srcRect t="2059" b="18378"/>
          <a:stretch/>
        </p:blipFill>
        <p:spPr>
          <a:xfrm>
            <a:off x="215465" y="3822252"/>
            <a:ext cx="3172196" cy="2685438"/>
          </a:xfrm>
          <a:prstGeom prst="rect">
            <a:avLst/>
          </a:prstGeom>
        </p:spPr>
      </p:pic>
      <p:sp>
        <p:nvSpPr>
          <p:cNvPr id="16" name="TekstSylinder 15">
            <a:extLst>
              <a:ext uri="{FF2B5EF4-FFF2-40B4-BE49-F238E27FC236}">
                <a16:creationId xmlns:a16="http://schemas.microsoft.com/office/drawing/2014/main" id="{B21FEE40-2854-89EA-D45F-551A331A3C32}"/>
              </a:ext>
            </a:extLst>
          </p:cNvPr>
          <p:cNvSpPr txBox="1"/>
          <p:nvPr/>
        </p:nvSpPr>
        <p:spPr>
          <a:xfrm>
            <a:off x="40914" y="6507689"/>
            <a:ext cx="3055717" cy="369332"/>
          </a:xfrm>
          <a:prstGeom prst="rect">
            <a:avLst/>
          </a:prstGeom>
          <a:noFill/>
        </p:spPr>
        <p:txBody>
          <a:bodyPr wrap="square" rtlCol="0">
            <a:spAutoFit/>
          </a:bodyPr>
          <a:lstStyle/>
          <a:p>
            <a:r>
              <a:rPr lang="nb-NO" sz="900" dirty="0"/>
              <a:t>https://folkehelseforeningen.no/folkehelseuka-fokus-pa-menns-psykiske-helse/</a:t>
            </a:r>
          </a:p>
        </p:txBody>
      </p:sp>
    </p:spTree>
    <p:extLst>
      <p:ext uri="{BB962C8B-B14F-4D97-AF65-F5344CB8AC3E}">
        <p14:creationId xmlns:p14="http://schemas.microsoft.com/office/powerpoint/2010/main" val="228492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1AFBB5-69FB-B32E-17B0-4ECE01816B9C}"/>
              </a:ext>
            </a:extLst>
          </p:cNvPr>
          <p:cNvSpPr>
            <a:spLocks noGrp="1"/>
          </p:cNvSpPr>
          <p:nvPr>
            <p:ph type="title"/>
          </p:nvPr>
        </p:nvSpPr>
        <p:spPr>
          <a:xfrm>
            <a:off x="838200" y="220746"/>
            <a:ext cx="10515600" cy="1325563"/>
          </a:xfrm>
        </p:spPr>
        <p:txBody>
          <a:bodyPr/>
          <a:lstStyle/>
          <a:p>
            <a:r>
              <a:rPr lang="nb-NO" dirty="0"/>
              <a:t>Hva kjennetegner de dere møter på jobb?  </a:t>
            </a:r>
          </a:p>
        </p:txBody>
      </p:sp>
      <p:sp>
        <p:nvSpPr>
          <p:cNvPr id="3" name="Plassholder for innhold 2">
            <a:extLst>
              <a:ext uri="{FF2B5EF4-FFF2-40B4-BE49-F238E27FC236}">
                <a16:creationId xmlns:a16="http://schemas.microsoft.com/office/drawing/2014/main" id="{59610B7D-2DD9-2B39-676C-7CFC0D6B714B}"/>
              </a:ext>
            </a:extLst>
          </p:cNvPr>
          <p:cNvSpPr>
            <a:spLocks noGrp="1"/>
          </p:cNvSpPr>
          <p:nvPr>
            <p:ph sz="half" idx="1"/>
          </p:nvPr>
        </p:nvSpPr>
        <p:spPr>
          <a:xfrm>
            <a:off x="838199" y="1825625"/>
            <a:ext cx="6172201" cy="4351338"/>
          </a:xfrm>
        </p:spPr>
        <p:txBody>
          <a:bodyPr>
            <a:normAutofit/>
          </a:bodyPr>
          <a:lstStyle/>
          <a:p>
            <a:r>
              <a:rPr lang="nb-NO" sz="2400" dirty="0"/>
              <a:t>Er i en sårbar periode i utviklingen fra barn til voksen</a:t>
            </a:r>
          </a:p>
          <a:p>
            <a:r>
              <a:rPr lang="nb-NO" sz="2400" dirty="0"/>
              <a:t>Gjennomgår viktige fysiologiske, psykologiske, sosiale og kognitive endringer</a:t>
            </a:r>
          </a:p>
          <a:p>
            <a:r>
              <a:rPr lang="nb-NO" sz="2400" dirty="0"/>
              <a:t>I en identitetsprosess</a:t>
            </a:r>
          </a:p>
          <a:p>
            <a:r>
              <a:rPr lang="nb-NO" sz="2400" dirty="0"/>
              <a:t> Blir mer uavhengige, ta mer ansvar og frigjører seg</a:t>
            </a:r>
          </a:p>
          <a:p>
            <a:r>
              <a:rPr lang="nb-NO" sz="2400" dirty="0"/>
              <a:t>Utforsker verden</a:t>
            </a:r>
          </a:p>
          <a:p>
            <a:r>
              <a:rPr lang="nb-NO" sz="2400" dirty="0"/>
              <a:t>Knytter nye sosiale bånd</a:t>
            </a:r>
          </a:p>
        </p:txBody>
      </p:sp>
      <p:pic>
        <p:nvPicPr>
          <p:cNvPr id="6" name="Plassholder for innhold 5" descr="Lærere som hjelper elever i klasserommet">
            <a:extLst>
              <a:ext uri="{FF2B5EF4-FFF2-40B4-BE49-F238E27FC236}">
                <a16:creationId xmlns:a16="http://schemas.microsoft.com/office/drawing/2014/main" id="{C6F99D8E-113C-3F48-480D-843DE4D4AD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0400" y="2274094"/>
            <a:ext cx="5181600" cy="3454400"/>
          </a:xfrm>
        </p:spPr>
      </p:pic>
    </p:spTree>
    <p:extLst>
      <p:ext uri="{BB962C8B-B14F-4D97-AF65-F5344CB8AC3E}">
        <p14:creationId xmlns:p14="http://schemas.microsoft.com/office/powerpoint/2010/main" val="55586974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5E7A0E98A9C14B93889A1B120044FF" ma:contentTypeVersion="14" ma:contentTypeDescription="Opprett et nytt dokument." ma:contentTypeScope="" ma:versionID="a021e9cb53a6ab6f92412299f670b10d">
  <xsd:schema xmlns:xsd="http://www.w3.org/2001/XMLSchema" xmlns:xs="http://www.w3.org/2001/XMLSchema" xmlns:p="http://schemas.microsoft.com/office/2006/metadata/properties" xmlns:ns3="30e0557a-7eff-4e2b-933d-b7878944e1bc" xmlns:ns4="fb95049b-00b4-4562-9668-f8001f54ac1f" targetNamespace="http://schemas.microsoft.com/office/2006/metadata/properties" ma:root="true" ma:fieldsID="e1e5480936dead57177b1e20f7d47c01" ns3:_="" ns4:_="">
    <xsd:import namespace="30e0557a-7eff-4e2b-933d-b7878944e1bc"/>
    <xsd:import namespace="fb95049b-00b4-4562-9668-f8001f54ac1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0557a-7eff-4e2b-933d-b7878944e1b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95049b-00b4-4562-9668-f8001f54ac1f" elementFormDefault="qualified">
    <xsd:import namespace="http://schemas.microsoft.com/office/2006/documentManagement/types"/>
    <xsd:import namespace="http://schemas.microsoft.com/office/infopath/2007/PartnerControls"/>
    <xsd:element name="SharedWithUsers" ma:index="10"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description="" ma:internalName="SharedWithDetails" ma:readOnly="true">
      <xsd:simpleType>
        <xsd:restriction base="dms:Note">
          <xsd:maxLength value="255"/>
        </xsd:restriction>
      </xsd:simpleType>
    </xsd:element>
    <xsd:element name="SharingHintHash" ma:index="12" nillable="true" ma:displayName="Hash for deling av tips"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FE5FD8-74C1-440A-98C8-6038142C7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0557a-7eff-4e2b-933d-b7878944e1bc"/>
    <ds:schemaRef ds:uri="fb95049b-00b4-4562-9668-f8001f54a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95CD54-6922-4284-925F-92CB7E1BBDA3}">
  <ds:schemaRefs>
    <ds:schemaRef ds:uri="http://schemas.microsoft.com/sharepoint/v3/contenttype/forms"/>
  </ds:schemaRefs>
</ds:datastoreItem>
</file>

<file path=customXml/itemProps3.xml><?xml version="1.0" encoding="utf-8"?>
<ds:datastoreItem xmlns:ds="http://schemas.openxmlformats.org/officeDocument/2006/customXml" ds:itemID="{4FCF7CFD-9933-4C99-A2A6-62B47DDF01C1}">
  <ds:schemaRefs>
    <ds:schemaRef ds:uri="http://schemas.microsoft.com/office/2006/documentManagement/types"/>
    <ds:schemaRef ds:uri="http://schemas.microsoft.com/office/infopath/2007/PartnerControls"/>
    <ds:schemaRef ds:uri="http://purl.org/dc/elements/1.1/"/>
    <ds:schemaRef ds:uri="http://purl.org/dc/terms/"/>
    <ds:schemaRef ds:uri="fb95049b-00b4-4562-9668-f8001f54ac1f"/>
    <ds:schemaRef ds:uri="http://schemas.microsoft.com/office/2006/metadata/properties"/>
    <ds:schemaRef ds:uri="http://purl.org/dc/dcmitype/"/>
    <ds:schemaRef ds:uri="http://schemas.openxmlformats.org/package/2006/metadata/core-properties"/>
    <ds:schemaRef ds:uri="30e0557a-7eff-4e2b-933d-b7878944e1b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255</TotalTime>
  <Words>5530</Words>
  <Application>Microsoft Office PowerPoint</Application>
  <PresentationFormat>Widescreen</PresentationFormat>
  <Paragraphs>477</Paragraphs>
  <Slides>38</Slides>
  <Notes>29</Notes>
  <HiddenSlides>0</HiddenSlides>
  <MMClips>4</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38</vt:i4>
      </vt:variant>
    </vt:vector>
  </HeadingPairs>
  <TitlesOfParts>
    <vt:vector size="50" baseType="lpstr">
      <vt:lpstr>-apple-system</vt:lpstr>
      <vt:lpstr>Arial</vt:lpstr>
      <vt:lpstr>Arial,Sans-Serif</vt:lpstr>
      <vt:lpstr>Avenir LT W01_65 Medium1475532</vt:lpstr>
      <vt:lpstr>Calibri</vt:lpstr>
      <vt:lpstr>Calibri Light</vt:lpstr>
      <vt:lpstr>Graphik Web</vt:lpstr>
      <vt:lpstr>Open Sans</vt:lpstr>
      <vt:lpstr>Palatino Linotype</vt:lpstr>
      <vt:lpstr>Publico text</vt:lpstr>
      <vt:lpstr>Source Sans Pro</vt:lpstr>
      <vt:lpstr>Office-tema</vt:lpstr>
      <vt:lpstr>  Årskonferanse Fiskeri- og sikkerhetsfaglig Forum (FosFor)2022</vt:lpstr>
      <vt:lpstr>Marte Hykkerud Klevstad</vt:lpstr>
      <vt:lpstr>Agenda </vt:lpstr>
      <vt:lpstr>PowerPoint-presentasjon</vt:lpstr>
      <vt:lpstr>Åpne telefonen og www.menti.com skriv inn koden: </vt:lpstr>
      <vt:lpstr>PowerPoint-presentasjon</vt:lpstr>
      <vt:lpstr>Hva er psykisk helse? </vt:lpstr>
      <vt:lpstr>PowerPoint-presentasjon</vt:lpstr>
      <vt:lpstr>Hva kjennetegner de dere møter på jobb?  </vt:lpstr>
      <vt:lpstr>Hjernen er i utvikling</vt:lpstr>
      <vt:lpstr>Resiliens- og sårbarhetsfaktorer</vt:lpstr>
      <vt:lpstr>Hvilke utfordringer kan ungdom og unge voksne ha?</vt:lpstr>
      <vt:lpstr>Hvordan fremme psykisk helse? </vt:lpstr>
      <vt:lpstr>PowerPoint-presentasjon</vt:lpstr>
      <vt:lpstr>Bevissthet rundt egne holdninger </vt:lpstr>
      <vt:lpstr>Minne om Unicefs kampanje «Den ene»</vt:lpstr>
      <vt:lpstr>Det er verdt å investere i helsa </vt:lpstr>
      <vt:lpstr>PowerPoint-presentasjon</vt:lpstr>
      <vt:lpstr>PowerPoint-presentasjon</vt:lpstr>
      <vt:lpstr>Psykiske helseplager </vt:lpstr>
      <vt:lpstr>PowerPoint-presentasjon</vt:lpstr>
      <vt:lpstr>Psykiske lidelser </vt:lpstr>
      <vt:lpstr>PowerPoint-presentasjon</vt:lpstr>
      <vt:lpstr>Kjennetegn på depresjon</vt:lpstr>
      <vt:lpstr>Selvmordstanker</vt:lpstr>
      <vt:lpstr>Bekymringssamtalen </vt:lpstr>
      <vt:lpstr>Fiktiv case</vt:lpstr>
      <vt:lpstr>Fiktiv case</vt:lpstr>
      <vt:lpstr>Tilbudene i Rask psykisk helsehjelp</vt:lpstr>
      <vt:lpstr>Selvmordsforebygging </vt:lpstr>
      <vt:lpstr>PowerPoint-presentasjon</vt:lpstr>
      <vt:lpstr>PowerPoint-presentasjon</vt:lpstr>
      <vt:lpstr>Hjelpehånda </vt:lpstr>
      <vt:lpstr>Hjelpeinstanser</vt:lpstr>
      <vt:lpstr>Nyttige nettressurser: </vt:lpstr>
      <vt:lpstr>www.menti.com </vt:lpstr>
      <vt:lpstr>Referanser</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Marte H. Klevstad</dc:creator>
  <cp:lastModifiedBy>Camilla Skappel Vidnes</cp:lastModifiedBy>
  <cp:revision>2</cp:revision>
  <dcterms:created xsi:type="dcterms:W3CDTF">2021-12-04T13:48:30Z</dcterms:created>
  <dcterms:modified xsi:type="dcterms:W3CDTF">2022-12-05T12:39:02Z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0x010100035E7A0E98A9C14B93889A1B120044FF</vt:lpwstr>
  </property>
</Properties>
</file>